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0"/>
  </p:notesMasterIdLst>
  <p:sldIdLst>
    <p:sldId id="265" r:id="rId2"/>
    <p:sldId id="281" r:id="rId3"/>
    <p:sldId id="282" r:id="rId4"/>
    <p:sldId id="283" r:id="rId5"/>
    <p:sldId id="284" r:id="rId6"/>
    <p:sldId id="285" r:id="rId7"/>
    <p:sldId id="286" r:id="rId8"/>
    <p:sldId id="288" r:id="rId9"/>
    <p:sldId id="290" r:id="rId10"/>
    <p:sldId id="291" r:id="rId11"/>
    <p:sldId id="295" r:id="rId12"/>
    <p:sldId id="306" r:id="rId13"/>
    <p:sldId id="308" r:id="rId14"/>
    <p:sldId id="307" r:id="rId15"/>
    <p:sldId id="310" r:id="rId16"/>
    <p:sldId id="311" r:id="rId17"/>
    <p:sldId id="292" r:id="rId18"/>
    <p:sldId id="293" r:id="rId19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803" autoAdjust="0"/>
  </p:normalViewPr>
  <p:slideViewPr>
    <p:cSldViewPr>
      <p:cViewPr>
        <p:scale>
          <a:sx n="70" d="100"/>
          <a:sy n="70" d="100"/>
        </p:scale>
        <p:origin x="-143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ailid\RMIN\Kasutajad\Kadri.Tali\personal\ASJAD_ARVUTIST\SV%202014-2020\kommunikatsioon%20ja%20kaasamine\joonised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ailid\RMIN\Kasutajad\Kadri.Tali\personal\ASJAD_ARVUTIST\SV%202014-2020\kommunikatsioon%20ja%20kaasamine\joonised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style val="10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821984065262752E-2"/>
          <c:y val="0.16538208717550013"/>
          <c:w val="0.84035603186947483"/>
          <c:h val="0.8211093829080751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8676831046550499"/>
                  <c:y val="6.127000549321679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Euroopa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Regionaal</a:t>
                    </a:r>
                    <a:r>
                      <a:rPr lang="et-EE" dirty="0" smtClean="0"/>
                      <a:t>-</a:t>
                    </a:r>
                    <a:r>
                      <a:rPr lang="en-US" dirty="0" err="1" smtClean="0"/>
                      <a:t>arengu</a:t>
                    </a:r>
                    <a:r>
                      <a:rPr lang="en-US" dirty="0" smtClean="0"/>
                      <a:t> Fond </a:t>
                    </a:r>
                    <a:endParaRPr lang="et-EE" dirty="0" smtClean="0"/>
                  </a:p>
                  <a:p>
                    <a:r>
                      <a:rPr lang="en-US" dirty="0" smtClean="0"/>
                      <a:t>1 874</a:t>
                    </a:r>
                    <a:r>
                      <a:rPr lang="et-EE" dirty="0" smtClean="0"/>
                      <a:t> mln €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err="1"/>
                      <a:t>Euroopa</a:t>
                    </a:r>
                    <a:r>
                      <a:rPr lang="en-US"/>
                      <a:t> </a:t>
                    </a:r>
                    <a:r>
                      <a:rPr lang="en-US" smtClean="0"/>
                      <a:t>Sotsiaalfond 587</a:t>
                    </a:r>
                    <a:r>
                      <a:rPr lang="et-EE" smtClean="0"/>
                      <a:t> mln €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5073275588426799"/>
                  <c:y val="-0.1741858929254774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Ühte</a:t>
                    </a:r>
                    <a:r>
                      <a:rPr lang="et-EE" dirty="0" smtClean="0"/>
                      <a:t>-</a:t>
                    </a:r>
                  </a:p>
                  <a:p>
                    <a:r>
                      <a:rPr lang="en-US" dirty="0" err="1" smtClean="0"/>
                      <a:t>kuuluvusfond</a:t>
                    </a:r>
                    <a:r>
                      <a:rPr lang="en-US" dirty="0" smtClean="0"/>
                      <a:t> </a:t>
                    </a:r>
                    <a:endParaRPr lang="et-EE" dirty="0" smtClean="0"/>
                  </a:p>
                  <a:p>
                    <a:r>
                      <a:rPr lang="en-US" dirty="0" smtClean="0"/>
                      <a:t>1 073</a:t>
                    </a:r>
                    <a:r>
                      <a:rPr lang="et-EE" dirty="0" smtClean="0"/>
                      <a:t> mln €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16633971473407724"/>
                  <c:y val="0.12834820050858547"/>
                </c:manualLayout>
              </c:layout>
              <c:tx>
                <c:rich>
                  <a:bodyPr/>
                  <a:lstStyle/>
                  <a:p>
                    <a:r>
                      <a:rPr lang="et-EE" dirty="0" smtClean="0"/>
                      <a:t>M</a:t>
                    </a:r>
                    <a:r>
                      <a:rPr lang="en-US" dirty="0" err="1" smtClean="0"/>
                      <a:t>aaelu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arengukava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766</a:t>
                    </a:r>
                    <a:r>
                      <a:rPr lang="et-EE" dirty="0" smtClean="0"/>
                      <a:t> mln</a:t>
                    </a:r>
                    <a:r>
                      <a:rPr lang="et-EE" baseline="0" dirty="0" smtClean="0"/>
                      <a:t> €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14851078054819458"/>
                  <c:y val="6.1239337604463806E-4"/>
                </c:manualLayout>
              </c:layout>
              <c:tx>
                <c:rich>
                  <a:bodyPr/>
                  <a:lstStyle/>
                  <a:p>
                    <a:r>
                      <a:rPr lang="fi-FI" sz="1700" dirty="0" err="1"/>
                      <a:t>Euroopa</a:t>
                    </a:r>
                    <a:r>
                      <a:rPr lang="fi-FI" sz="1700" dirty="0"/>
                      <a:t> </a:t>
                    </a:r>
                    <a:r>
                      <a:rPr lang="fi-FI" sz="1700" dirty="0" err="1"/>
                      <a:t>Merendus-</a:t>
                    </a:r>
                    <a:r>
                      <a:rPr lang="fi-FI" sz="1700" dirty="0"/>
                      <a:t> ja </a:t>
                    </a:r>
                    <a:r>
                      <a:rPr lang="fi-FI" sz="1700" dirty="0" err="1" smtClean="0"/>
                      <a:t>Kalandusfond</a:t>
                    </a:r>
                    <a:r>
                      <a:rPr lang="fi-FI" sz="1700" dirty="0" smtClean="0"/>
                      <a:t> </a:t>
                    </a:r>
                    <a:r>
                      <a:rPr lang="et-EE" sz="1700" dirty="0" smtClean="0"/>
                      <a:t>101 mln €</a:t>
                    </a:r>
                    <a:endParaRPr lang="fi-FI" sz="1700" dirty="0"/>
                  </a:p>
                </c:rich>
              </c:tx>
              <c:showVal val="1"/>
              <c:showCatName val="1"/>
            </c:dLbl>
            <c:numFmt formatCode="#,##0" sourceLinked="0"/>
            <c:showVal val="1"/>
            <c:showCatName val="1"/>
            <c:showLeaderLines val="1"/>
          </c:dLbls>
          <c:cat>
            <c:strRef>
              <c:f>Sheet2!$B$23:$F$23</c:f>
              <c:strCache>
                <c:ptCount val="5"/>
                <c:pt idx="0">
                  <c:v>Euroopa Regionaalarengu Fond</c:v>
                </c:pt>
                <c:pt idx="1">
                  <c:v>Euroopa Sotsiaalfond</c:v>
                </c:pt>
                <c:pt idx="2">
                  <c:v>Ühtekuuluvusfond</c:v>
                </c:pt>
                <c:pt idx="3">
                  <c:v>Maaelu arengukava</c:v>
                </c:pt>
                <c:pt idx="4">
                  <c:v>Euroopa Merendus- ja Kalandusfond</c:v>
                </c:pt>
              </c:strCache>
            </c:strRef>
          </c:cat>
          <c:val>
            <c:numRef>
              <c:f>Sheet2!$B$24:$F$24</c:f>
              <c:numCache>
                <c:formatCode>#,##0</c:formatCode>
                <c:ptCount val="5"/>
                <c:pt idx="0">
                  <c:v>1874</c:v>
                </c:pt>
                <c:pt idx="1">
                  <c:v>587</c:v>
                </c:pt>
                <c:pt idx="2">
                  <c:v>1073</c:v>
                </c:pt>
                <c:pt idx="3">
                  <c:v>766</c:v>
                </c:pt>
                <c:pt idx="4">
                  <c:v>84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t-E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68974933482704"/>
          <c:y val="8.963373727705469E-2"/>
          <c:w val="0.58833333333333337"/>
          <c:h val="0.89761144773087964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0.14565943121152791"/>
                  <c:y val="-0.1305202737508278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330906035569362"/>
                  <c:y val="5.1344722381273876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5650312941651523"/>
                  <c:y val="9.267520298280472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Ressursi</a:t>
                    </a:r>
                    <a:r>
                      <a:rPr lang="et-EE" dirty="0" smtClean="0"/>
                      <a:t>-</a:t>
                    </a:r>
                    <a:r>
                      <a:rPr lang="en-US" dirty="0" err="1" smtClean="0"/>
                      <a:t>tõhusus</a:t>
                    </a:r>
                    <a:r>
                      <a:rPr lang="en-US" dirty="0"/>
                      <a:t>, </a:t>
                    </a:r>
                    <a:r>
                      <a:rPr lang="en-US" dirty="0" err="1"/>
                      <a:t>keskkonnahoid</a:t>
                    </a:r>
                    <a:r>
                      <a:rPr lang="en-US" dirty="0"/>
                      <a:t>
17%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3480577897351254"/>
                  <c:y val="-8.6911472514533863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1.955900200718854E-2"/>
                  <c:y val="-0.1254839205900199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IKT </a:t>
                    </a:r>
                    <a:r>
                      <a:rPr lang="en-US" dirty="0" err="1"/>
                      <a:t>ja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haldus</a:t>
                    </a:r>
                    <a:r>
                      <a:rPr lang="et-EE" dirty="0" smtClean="0"/>
                      <a:t>-</a:t>
                    </a:r>
                    <a:r>
                      <a:rPr lang="en-US" dirty="0" err="1" smtClean="0"/>
                      <a:t>võimekus</a:t>
                    </a:r>
                    <a:r>
                      <a:rPr lang="en-US" dirty="0"/>
                      <a:t>
6%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t-EE"/>
              </a:p>
            </c:txPr>
            <c:showCatName val="1"/>
            <c:showPercent val="1"/>
            <c:showLeaderLines val="1"/>
          </c:dLbls>
          <c:cat>
            <c:strRef>
              <c:f>Sheet2!$A$2:$A$6</c:f>
              <c:strCache>
                <c:ptCount val="5"/>
                <c:pt idx="0">
                  <c:v>Haridus, tööhõive, sotsiaalne kaasatus</c:v>
                </c:pt>
                <c:pt idx="1">
                  <c:v>TAI, ettevõtlus</c:v>
                </c:pt>
                <c:pt idx="2">
                  <c:v>Ressursitõhusus, keskkonnahoid</c:v>
                </c:pt>
                <c:pt idx="3">
                  <c:v>Transport</c:v>
                </c:pt>
                <c:pt idx="4">
                  <c:v>IKT ja haldusvõimekus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1054</c:v>
                </c:pt>
                <c:pt idx="1">
                  <c:v>1084</c:v>
                </c:pt>
                <c:pt idx="2">
                  <c:v>580</c:v>
                </c:pt>
                <c:pt idx="3">
                  <c:v>502</c:v>
                </c:pt>
                <c:pt idx="4">
                  <c:v>204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t-E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9047814131763164E-2"/>
          <c:y val="3.8295377311017925E-2"/>
          <c:w val="0.88819673497115958"/>
          <c:h val="0.820216572180555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2007-2013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Haridus, tööhõive, sotsiaalne kaasatus</c:v>
                </c:pt>
                <c:pt idx="1">
                  <c:v>TAI, ettevõtlus</c:v>
                </c:pt>
                <c:pt idx="2">
                  <c:v>Ressursitõhusus, keskkonnahoid</c:v>
                </c:pt>
                <c:pt idx="3">
                  <c:v>Transport</c:v>
                </c:pt>
                <c:pt idx="4">
                  <c:v>IKT ja haldusvõimekus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788</c:v>
                </c:pt>
                <c:pt idx="1">
                  <c:v>1002</c:v>
                </c:pt>
                <c:pt idx="2">
                  <c:v>803</c:v>
                </c:pt>
                <c:pt idx="3">
                  <c:v>636</c:v>
                </c:pt>
                <c:pt idx="4">
                  <c:v>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2014-2020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Haridus, tööhõive, sotsiaalne kaasatus</c:v>
                </c:pt>
                <c:pt idx="1">
                  <c:v>TAI, ettevõtlus</c:v>
                </c:pt>
                <c:pt idx="2">
                  <c:v>Ressursitõhusus, keskkonnahoid</c:v>
                </c:pt>
                <c:pt idx="3">
                  <c:v>Transport</c:v>
                </c:pt>
                <c:pt idx="4">
                  <c:v>IKT ja haldusvõimekus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1054</c:v>
                </c:pt>
                <c:pt idx="1">
                  <c:v>1084</c:v>
                </c:pt>
                <c:pt idx="2">
                  <c:v>580</c:v>
                </c:pt>
                <c:pt idx="3">
                  <c:v>502</c:v>
                </c:pt>
                <c:pt idx="4">
                  <c:v>204</c:v>
                </c:pt>
              </c:numCache>
            </c:numRef>
          </c:val>
        </c:ser>
        <c:axId val="195209856"/>
        <c:axId val="195228032"/>
      </c:barChart>
      <c:catAx>
        <c:axId val="19520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700"/>
            </a:pPr>
            <a:endParaRPr lang="et-EE"/>
          </a:p>
        </c:txPr>
        <c:crossAx val="195228032"/>
        <c:crosses val="autoZero"/>
        <c:auto val="1"/>
        <c:lblAlgn val="ctr"/>
        <c:lblOffset val="100"/>
      </c:catAx>
      <c:valAx>
        <c:axId val="195228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19520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35898765073964"/>
          <c:y val="5.3593416234360709E-2"/>
          <c:w val="0.17226068688178586"/>
          <c:h val="0.32314832665651527"/>
        </c:manualLayout>
      </c:layout>
      <c:txPr>
        <a:bodyPr/>
        <a:lstStyle/>
        <a:p>
          <a:pPr>
            <a:defRPr sz="1800"/>
          </a:pPr>
          <a:endParaRPr lang="et-EE"/>
        </a:p>
      </c:txPr>
    </c:legend>
    <c:plotVisOnly val="1"/>
  </c:chart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53EEB-E8E9-4A68-9600-1BBB20275270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t-EE"/>
        </a:p>
      </dgm:t>
    </dgm:pt>
    <dgm:pt modelId="{5A43A962-A197-44DE-ACBB-7F6BCC8912E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t-EE" sz="2200" b="0" dirty="0" smtClean="0">
              <a:solidFill>
                <a:schemeClr val="bg1"/>
              </a:solidFill>
            </a:rPr>
            <a:t>Panus Eesti konkurentsivõime eesmärkidesse:</a:t>
          </a:r>
        </a:p>
        <a:p>
          <a:r>
            <a:rPr lang="et-EE" sz="2200" b="0" dirty="0" smtClean="0">
              <a:solidFill>
                <a:schemeClr val="bg1"/>
              </a:solidFill>
            </a:rPr>
            <a:t>1. Tõsta tootlikkust </a:t>
          </a:r>
        </a:p>
        <a:p>
          <a:r>
            <a:rPr lang="et-EE" sz="2200" b="0" dirty="0" smtClean="0">
              <a:solidFill>
                <a:schemeClr val="bg1"/>
              </a:solidFill>
            </a:rPr>
            <a:t/>
          </a:r>
          <a:br>
            <a:rPr lang="et-EE" sz="2200" b="0" dirty="0" smtClean="0">
              <a:solidFill>
                <a:schemeClr val="bg1"/>
              </a:solidFill>
            </a:rPr>
          </a:br>
          <a:r>
            <a:rPr lang="et-EE" sz="2200" b="0" dirty="0" smtClean="0">
              <a:solidFill>
                <a:schemeClr val="bg1"/>
              </a:solidFill>
            </a:rPr>
            <a:t>2. Tõsta tööhõive määra 20-64 aastaste seas</a:t>
          </a:r>
          <a:endParaRPr lang="et-EE" sz="2200" b="0" dirty="0">
            <a:solidFill>
              <a:schemeClr val="bg1"/>
            </a:solidFill>
          </a:endParaRPr>
        </a:p>
      </dgm:t>
    </dgm:pt>
    <dgm:pt modelId="{E674A42F-A789-4B8A-ACE0-3A41ECA07934}" type="parTrans" cxnId="{B5EAEABC-E72C-4DD5-B040-C0681482FBE0}">
      <dgm:prSet/>
      <dgm:spPr/>
      <dgm:t>
        <a:bodyPr/>
        <a:lstStyle/>
        <a:p>
          <a:endParaRPr lang="et-EE"/>
        </a:p>
      </dgm:t>
    </dgm:pt>
    <dgm:pt modelId="{1B988E2D-E05F-46D1-840C-571D2588D986}" type="sibTrans" cxnId="{B5EAEABC-E72C-4DD5-B040-C0681482FBE0}">
      <dgm:prSet/>
      <dgm:spPr/>
      <dgm:t>
        <a:bodyPr/>
        <a:lstStyle/>
        <a:p>
          <a:endParaRPr lang="et-EE"/>
        </a:p>
      </dgm:t>
    </dgm:pt>
    <dgm:pt modelId="{35798E73-F08A-48E9-8C06-47DAA7063EC9}">
      <dgm:prSet phldrT="[Text]" custT="1"/>
      <dgm:spPr/>
      <dgm:t>
        <a:bodyPr/>
        <a:lstStyle/>
        <a:p>
          <a:r>
            <a:rPr lang="et-EE" sz="1800" dirty="0" smtClean="0">
              <a:cs typeface="Calibri" pitchFamily="34" charset="0"/>
            </a:rPr>
            <a:t>1. </a:t>
          </a:r>
          <a:r>
            <a:rPr lang="et-EE" sz="1800" b="1" dirty="0" smtClean="0">
              <a:cs typeface="Calibri" pitchFamily="34" charset="0"/>
            </a:rPr>
            <a:t>Haridus</a:t>
          </a:r>
          <a:r>
            <a:rPr lang="et-EE" sz="1800" dirty="0" smtClean="0">
              <a:cs typeface="Calibri" pitchFamily="34" charset="0"/>
            </a:rPr>
            <a:t> on kvaliteetne, kättesaadav ning õppija ja ühiskonna vajadusi arvestav</a:t>
          </a:r>
          <a:endParaRPr lang="et-EE" sz="1800" dirty="0"/>
        </a:p>
      </dgm:t>
    </dgm:pt>
    <dgm:pt modelId="{8C0B91A9-CE00-4238-BC62-61976C4A09CC}" type="parTrans" cxnId="{605113A1-9709-43FA-AC21-9656B65079B0}">
      <dgm:prSet/>
      <dgm:spPr/>
      <dgm:t>
        <a:bodyPr/>
        <a:lstStyle/>
        <a:p>
          <a:endParaRPr lang="et-EE"/>
        </a:p>
      </dgm:t>
    </dgm:pt>
    <dgm:pt modelId="{497E4428-B544-44AB-9946-3D747C68D4AE}" type="sibTrans" cxnId="{605113A1-9709-43FA-AC21-9656B65079B0}">
      <dgm:prSet/>
      <dgm:spPr/>
      <dgm:t>
        <a:bodyPr/>
        <a:lstStyle/>
        <a:p>
          <a:endParaRPr lang="et-EE"/>
        </a:p>
      </dgm:t>
    </dgm:pt>
    <dgm:pt modelId="{A66F4315-0AEC-46A9-8326-98CB9847E1AD}">
      <dgm:prSet phldrT="[Text]" custT="1"/>
      <dgm:spPr/>
      <dgm:t>
        <a:bodyPr/>
        <a:lstStyle/>
        <a:p>
          <a:r>
            <a:rPr lang="et-EE" sz="1800" dirty="0" smtClean="0">
              <a:cs typeface="Calibri" pitchFamily="34" charset="0"/>
            </a:rPr>
            <a:t>2. Kõrge </a:t>
          </a:r>
          <a:r>
            <a:rPr lang="et-EE" sz="1800" b="1" dirty="0" smtClean="0">
              <a:cs typeface="Calibri" pitchFamily="34" charset="0"/>
            </a:rPr>
            <a:t>tööhõive </a:t>
          </a:r>
          <a:r>
            <a:rPr lang="et-EE" sz="1800" dirty="0" smtClean="0">
              <a:cs typeface="Calibri" pitchFamily="34" charset="0"/>
            </a:rPr>
            <a:t>ja kvaliteetne tööelu</a:t>
          </a:r>
          <a:endParaRPr lang="et-EE" sz="1800" dirty="0"/>
        </a:p>
      </dgm:t>
    </dgm:pt>
    <dgm:pt modelId="{ECEFFCCE-F791-4074-B274-F29CF9046360}" type="parTrans" cxnId="{189FF047-AA6B-4426-A7E1-8EF16FFA3A20}">
      <dgm:prSet/>
      <dgm:spPr/>
      <dgm:t>
        <a:bodyPr/>
        <a:lstStyle/>
        <a:p>
          <a:endParaRPr lang="et-EE"/>
        </a:p>
      </dgm:t>
    </dgm:pt>
    <dgm:pt modelId="{D64A9073-FA06-4A6F-AA4C-3D80B474399E}" type="sibTrans" cxnId="{189FF047-AA6B-4426-A7E1-8EF16FFA3A20}">
      <dgm:prSet/>
      <dgm:spPr/>
      <dgm:t>
        <a:bodyPr/>
        <a:lstStyle/>
        <a:p>
          <a:endParaRPr lang="et-EE"/>
        </a:p>
      </dgm:t>
    </dgm:pt>
    <dgm:pt modelId="{0C052B8B-CE19-41B8-8489-57C34554C2FE}">
      <dgm:prSet custT="1"/>
      <dgm:spPr/>
      <dgm:t>
        <a:bodyPr/>
        <a:lstStyle/>
        <a:p>
          <a:r>
            <a:rPr lang="et-EE" sz="1800" dirty="0" smtClean="0">
              <a:cs typeface="Calibri" pitchFamily="34" charset="0"/>
            </a:rPr>
            <a:t>3. </a:t>
          </a:r>
          <a:r>
            <a:rPr lang="et-EE" sz="1800" b="1" dirty="0" smtClean="0">
              <a:cs typeface="Calibri" pitchFamily="34" charset="0"/>
            </a:rPr>
            <a:t>Teadmistemahukas</a:t>
          </a:r>
          <a:r>
            <a:rPr lang="et-EE" sz="1800" dirty="0" smtClean="0">
              <a:cs typeface="Calibri" pitchFamily="34" charset="0"/>
            </a:rPr>
            <a:t> ja rahvusvaheliselt konkurentsivõimeline  </a:t>
          </a:r>
          <a:r>
            <a:rPr lang="et-EE" sz="1800" b="1" dirty="0" smtClean="0">
              <a:cs typeface="Calibri" pitchFamily="34" charset="0"/>
            </a:rPr>
            <a:t>majandus</a:t>
          </a:r>
          <a:endParaRPr lang="et-EE" sz="1800" b="1" dirty="0"/>
        </a:p>
      </dgm:t>
    </dgm:pt>
    <dgm:pt modelId="{0B26EF88-ECC9-422B-BDEF-3AC1FE35AEAA}" type="parTrans" cxnId="{45935C90-3A3E-4511-A582-31C163D652C2}">
      <dgm:prSet/>
      <dgm:spPr/>
      <dgm:t>
        <a:bodyPr/>
        <a:lstStyle/>
        <a:p>
          <a:endParaRPr lang="et-EE"/>
        </a:p>
      </dgm:t>
    </dgm:pt>
    <dgm:pt modelId="{AED51DDC-67F5-4BDE-9E34-AA4A09752B60}" type="sibTrans" cxnId="{45935C90-3A3E-4511-A582-31C163D652C2}">
      <dgm:prSet/>
      <dgm:spPr/>
      <dgm:t>
        <a:bodyPr/>
        <a:lstStyle/>
        <a:p>
          <a:endParaRPr lang="et-EE"/>
        </a:p>
      </dgm:t>
    </dgm:pt>
    <dgm:pt modelId="{E0B6C91A-AC1E-42FF-A8F3-6944D6621AA7}">
      <dgm:prSet custT="1"/>
      <dgm:spPr/>
      <dgm:t>
        <a:bodyPr/>
        <a:lstStyle/>
        <a:p>
          <a:r>
            <a:rPr lang="et-EE" sz="1800" dirty="0" smtClean="0">
              <a:cs typeface="Calibri" pitchFamily="34" charset="0"/>
            </a:rPr>
            <a:t>4. Puhas ja mitmekesine l</a:t>
          </a:r>
          <a:r>
            <a:rPr lang="et-EE" sz="1800" b="1" dirty="0" smtClean="0">
              <a:cs typeface="Calibri" pitchFamily="34" charset="0"/>
            </a:rPr>
            <a:t>ooduskeskkond</a:t>
          </a:r>
          <a:r>
            <a:rPr lang="et-EE" sz="1800" dirty="0" smtClean="0">
              <a:cs typeface="Calibri" pitchFamily="34" charset="0"/>
            </a:rPr>
            <a:t> ning </a:t>
          </a:r>
          <a:r>
            <a:rPr lang="et-EE" sz="1800" b="1" dirty="0" smtClean="0">
              <a:cs typeface="Calibri" pitchFamily="34" charset="0"/>
            </a:rPr>
            <a:t>loodusressursside</a:t>
          </a:r>
          <a:r>
            <a:rPr lang="et-EE" sz="1800" dirty="0" smtClean="0">
              <a:cs typeface="Calibri" pitchFamily="34" charset="0"/>
            </a:rPr>
            <a:t> </a:t>
          </a:r>
          <a:r>
            <a:rPr lang="et-EE" sz="1800" b="1" dirty="0" smtClean="0">
              <a:cs typeface="Calibri" pitchFamily="34" charset="0"/>
            </a:rPr>
            <a:t>tõhus</a:t>
          </a:r>
          <a:r>
            <a:rPr lang="et-EE" sz="1800" dirty="0" smtClean="0">
              <a:cs typeface="Calibri" pitchFamily="34" charset="0"/>
            </a:rPr>
            <a:t> kasutus</a:t>
          </a:r>
          <a:endParaRPr lang="et-EE" sz="1800" dirty="0">
            <a:cs typeface="Calibri" pitchFamily="34" charset="0"/>
          </a:endParaRPr>
        </a:p>
      </dgm:t>
    </dgm:pt>
    <dgm:pt modelId="{49367D2E-A1CB-4FAF-A76C-1F036EE43B59}" type="parTrans" cxnId="{7074E131-250D-4FDE-A10B-DF54687B5FAB}">
      <dgm:prSet/>
      <dgm:spPr/>
      <dgm:t>
        <a:bodyPr/>
        <a:lstStyle/>
        <a:p>
          <a:endParaRPr lang="et-EE"/>
        </a:p>
      </dgm:t>
    </dgm:pt>
    <dgm:pt modelId="{C20C7B5F-DBB8-41DA-A8D3-2FB1F1353542}" type="sibTrans" cxnId="{7074E131-250D-4FDE-A10B-DF54687B5FAB}">
      <dgm:prSet/>
      <dgm:spPr/>
      <dgm:t>
        <a:bodyPr/>
        <a:lstStyle/>
        <a:p>
          <a:endParaRPr lang="et-EE"/>
        </a:p>
      </dgm:t>
    </dgm:pt>
    <dgm:pt modelId="{C5BD13CC-C462-436F-A7E9-9B01295CB850}">
      <dgm:prSet custT="1"/>
      <dgm:spPr/>
      <dgm:t>
        <a:bodyPr/>
        <a:lstStyle/>
        <a:p>
          <a:r>
            <a:rPr lang="et-EE" sz="1800" dirty="0" smtClean="0">
              <a:cs typeface="Calibri" pitchFamily="34" charset="0"/>
            </a:rPr>
            <a:t>5. Elanike vajadusi rahuldavad ja ettevõtlust toetavad kestlikud </a:t>
          </a:r>
          <a:r>
            <a:rPr lang="et-EE" sz="1800" b="1" dirty="0" smtClean="0">
              <a:cs typeface="Calibri" pitchFamily="34" charset="0"/>
            </a:rPr>
            <a:t>ühendused ja liikumisvõimalused</a:t>
          </a:r>
          <a:endParaRPr lang="et-EE" sz="1800" b="1" dirty="0"/>
        </a:p>
      </dgm:t>
    </dgm:pt>
    <dgm:pt modelId="{F95B299C-2988-48CA-B99B-16CA1A406253}" type="parTrans" cxnId="{7C94402A-C747-4D54-B957-894356E9C0D8}">
      <dgm:prSet/>
      <dgm:spPr/>
      <dgm:t>
        <a:bodyPr/>
        <a:lstStyle/>
        <a:p>
          <a:endParaRPr lang="et-EE"/>
        </a:p>
      </dgm:t>
    </dgm:pt>
    <dgm:pt modelId="{AA46301D-A842-4DBE-B226-5EB357AF2990}" type="sibTrans" cxnId="{7C94402A-C747-4D54-B957-894356E9C0D8}">
      <dgm:prSet/>
      <dgm:spPr/>
      <dgm:t>
        <a:bodyPr/>
        <a:lstStyle/>
        <a:p>
          <a:endParaRPr lang="et-EE"/>
        </a:p>
      </dgm:t>
    </dgm:pt>
    <dgm:pt modelId="{CF7D9B62-64C2-4AC2-B11F-61F9FD804F1C}" type="pres">
      <dgm:prSet presAssocID="{B4653EEB-E8E9-4A68-9600-1BBB2027527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BA7F6B65-4E3A-4B7D-A9AA-5F24B5DFFB59}" type="pres">
      <dgm:prSet presAssocID="{5A43A962-A197-44DE-ACBB-7F6BCC8912E9}" presName="root1" presStyleCnt="0"/>
      <dgm:spPr/>
    </dgm:pt>
    <dgm:pt modelId="{6055F51B-D44B-4BBA-B78D-7D26886AD8EC}" type="pres">
      <dgm:prSet presAssocID="{5A43A962-A197-44DE-ACBB-7F6BCC8912E9}" presName="LevelOneTextNode" presStyleLbl="node0" presStyleIdx="0" presStyleCnt="1" custScaleX="157910" custScaleY="388299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5EE628F-E7B0-4CAF-947A-1454B0620D5F}" type="pres">
      <dgm:prSet presAssocID="{5A43A962-A197-44DE-ACBB-7F6BCC8912E9}" presName="level2hierChild" presStyleCnt="0"/>
      <dgm:spPr/>
    </dgm:pt>
    <dgm:pt modelId="{6EA192CB-7820-420E-A691-0DC30C86C648}" type="pres">
      <dgm:prSet presAssocID="{8C0B91A9-CE00-4238-BC62-61976C4A09CC}" presName="conn2-1" presStyleLbl="parChTrans1D2" presStyleIdx="0" presStyleCnt="5"/>
      <dgm:spPr/>
      <dgm:t>
        <a:bodyPr/>
        <a:lstStyle/>
        <a:p>
          <a:endParaRPr lang="et-EE"/>
        </a:p>
      </dgm:t>
    </dgm:pt>
    <dgm:pt modelId="{1C5B0223-A6FD-4EA4-AFF4-989ED9872B5B}" type="pres">
      <dgm:prSet presAssocID="{8C0B91A9-CE00-4238-BC62-61976C4A09CC}" presName="connTx" presStyleLbl="parChTrans1D2" presStyleIdx="0" presStyleCnt="5"/>
      <dgm:spPr/>
      <dgm:t>
        <a:bodyPr/>
        <a:lstStyle/>
        <a:p>
          <a:endParaRPr lang="et-EE"/>
        </a:p>
      </dgm:t>
    </dgm:pt>
    <dgm:pt modelId="{2578F5C9-07F3-44AE-9E2A-F6A6F941CF20}" type="pres">
      <dgm:prSet presAssocID="{35798E73-F08A-48E9-8C06-47DAA7063EC9}" presName="root2" presStyleCnt="0"/>
      <dgm:spPr/>
    </dgm:pt>
    <dgm:pt modelId="{F997C99D-96C6-430C-B659-C4945ED93E38}" type="pres">
      <dgm:prSet presAssocID="{35798E73-F08A-48E9-8C06-47DAA7063EC9}" presName="LevelTwoTextNode" presStyleLbl="node2" presStyleIdx="0" presStyleCnt="5" custScaleX="222028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203C83D-6BD3-4CC0-9E9E-891433311A97}" type="pres">
      <dgm:prSet presAssocID="{35798E73-F08A-48E9-8C06-47DAA7063EC9}" presName="level3hierChild" presStyleCnt="0"/>
      <dgm:spPr/>
    </dgm:pt>
    <dgm:pt modelId="{FB7F4E6E-658E-4FDD-8D38-2FF530D14246}" type="pres">
      <dgm:prSet presAssocID="{ECEFFCCE-F791-4074-B274-F29CF9046360}" presName="conn2-1" presStyleLbl="parChTrans1D2" presStyleIdx="1" presStyleCnt="5"/>
      <dgm:spPr/>
      <dgm:t>
        <a:bodyPr/>
        <a:lstStyle/>
        <a:p>
          <a:endParaRPr lang="et-EE"/>
        </a:p>
      </dgm:t>
    </dgm:pt>
    <dgm:pt modelId="{15886DA7-BFBA-46C3-8E2F-676B2A00A536}" type="pres">
      <dgm:prSet presAssocID="{ECEFFCCE-F791-4074-B274-F29CF9046360}" presName="connTx" presStyleLbl="parChTrans1D2" presStyleIdx="1" presStyleCnt="5"/>
      <dgm:spPr/>
      <dgm:t>
        <a:bodyPr/>
        <a:lstStyle/>
        <a:p>
          <a:endParaRPr lang="et-EE"/>
        </a:p>
      </dgm:t>
    </dgm:pt>
    <dgm:pt modelId="{CC1D1291-7958-4C04-AA86-2F9711A97A75}" type="pres">
      <dgm:prSet presAssocID="{A66F4315-0AEC-46A9-8326-98CB9847E1AD}" presName="root2" presStyleCnt="0"/>
      <dgm:spPr/>
    </dgm:pt>
    <dgm:pt modelId="{1CDD657A-EE8D-4B31-B5E2-212302404E08}" type="pres">
      <dgm:prSet presAssocID="{A66F4315-0AEC-46A9-8326-98CB9847E1AD}" presName="LevelTwoTextNode" presStyleLbl="node2" presStyleIdx="1" presStyleCnt="5" custScaleX="222028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1956991F-A692-4489-AE7D-3426BE7EEC58}" type="pres">
      <dgm:prSet presAssocID="{A66F4315-0AEC-46A9-8326-98CB9847E1AD}" presName="level3hierChild" presStyleCnt="0"/>
      <dgm:spPr/>
    </dgm:pt>
    <dgm:pt modelId="{29964C5C-5136-484C-AECB-2D7C2A4037E2}" type="pres">
      <dgm:prSet presAssocID="{0B26EF88-ECC9-422B-BDEF-3AC1FE35AEAA}" presName="conn2-1" presStyleLbl="parChTrans1D2" presStyleIdx="2" presStyleCnt="5"/>
      <dgm:spPr/>
      <dgm:t>
        <a:bodyPr/>
        <a:lstStyle/>
        <a:p>
          <a:endParaRPr lang="et-EE"/>
        </a:p>
      </dgm:t>
    </dgm:pt>
    <dgm:pt modelId="{0F95F157-422C-4275-A69F-F4116504AC6F}" type="pres">
      <dgm:prSet presAssocID="{0B26EF88-ECC9-422B-BDEF-3AC1FE35AEAA}" presName="connTx" presStyleLbl="parChTrans1D2" presStyleIdx="2" presStyleCnt="5"/>
      <dgm:spPr/>
      <dgm:t>
        <a:bodyPr/>
        <a:lstStyle/>
        <a:p>
          <a:endParaRPr lang="et-EE"/>
        </a:p>
      </dgm:t>
    </dgm:pt>
    <dgm:pt modelId="{FADDABAA-B53E-4A12-883D-C53464B8004F}" type="pres">
      <dgm:prSet presAssocID="{0C052B8B-CE19-41B8-8489-57C34554C2FE}" presName="root2" presStyleCnt="0"/>
      <dgm:spPr/>
    </dgm:pt>
    <dgm:pt modelId="{BE6A41D5-C6A4-44E5-BCBB-7231D6046CDF}" type="pres">
      <dgm:prSet presAssocID="{0C052B8B-CE19-41B8-8489-57C34554C2FE}" presName="LevelTwoTextNode" presStyleLbl="node2" presStyleIdx="2" presStyleCnt="5" custScaleX="22196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00C2672-2116-461B-9466-B57816A62659}" type="pres">
      <dgm:prSet presAssocID="{0C052B8B-CE19-41B8-8489-57C34554C2FE}" presName="level3hierChild" presStyleCnt="0"/>
      <dgm:spPr/>
    </dgm:pt>
    <dgm:pt modelId="{C6B258EF-6461-4CDE-97E2-704FD8E4A9AE}" type="pres">
      <dgm:prSet presAssocID="{49367D2E-A1CB-4FAF-A76C-1F036EE43B59}" presName="conn2-1" presStyleLbl="parChTrans1D2" presStyleIdx="3" presStyleCnt="5"/>
      <dgm:spPr/>
      <dgm:t>
        <a:bodyPr/>
        <a:lstStyle/>
        <a:p>
          <a:endParaRPr lang="et-EE"/>
        </a:p>
      </dgm:t>
    </dgm:pt>
    <dgm:pt modelId="{E98A55AC-79C1-41B6-AB3B-B08E4D8C1CF7}" type="pres">
      <dgm:prSet presAssocID="{49367D2E-A1CB-4FAF-A76C-1F036EE43B59}" presName="connTx" presStyleLbl="parChTrans1D2" presStyleIdx="3" presStyleCnt="5"/>
      <dgm:spPr/>
      <dgm:t>
        <a:bodyPr/>
        <a:lstStyle/>
        <a:p>
          <a:endParaRPr lang="et-EE"/>
        </a:p>
      </dgm:t>
    </dgm:pt>
    <dgm:pt modelId="{4B774BFC-2274-4CBE-A73B-B615CE464AD0}" type="pres">
      <dgm:prSet presAssocID="{E0B6C91A-AC1E-42FF-A8F3-6944D6621AA7}" presName="root2" presStyleCnt="0"/>
      <dgm:spPr/>
    </dgm:pt>
    <dgm:pt modelId="{9CE27A9A-324E-41DA-A267-A121963A78CA}" type="pres">
      <dgm:prSet presAssocID="{E0B6C91A-AC1E-42FF-A8F3-6944D6621AA7}" presName="LevelTwoTextNode" presStyleLbl="node2" presStyleIdx="3" presStyleCnt="5" custScaleX="22195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870F823-A60A-43AE-A470-311E78EB4C0C}" type="pres">
      <dgm:prSet presAssocID="{E0B6C91A-AC1E-42FF-A8F3-6944D6621AA7}" presName="level3hierChild" presStyleCnt="0"/>
      <dgm:spPr/>
    </dgm:pt>
    <dgm:pt modelId="{7303DC0B-8345-4FC8-B3B5-42547B992354}" type="pres">
      <dgm:prSet presAssocID="{F95B299C-2988-48CA-B99B-16CA1A406253}" presName="conn2-1" presStyleLbl="parChTrans1D2" presStyleIdx="4" presStyleCnt="5"/>
      <dgm:spPr/>
      <dgm:t>
        <a:bodyPr/>
        <a:lstStyle/>
        <a:p>
          <a:endParaRPr lang="et-EE"/>
        </a:p>
      </dgm:t>
    </dgm:pt>
    <dgm:pt modelId="{28C8F70F-8B60-4721-912D-95D381D79C94}" type="pres">
      <dgm:prSet presAssocID="{F95B299C-2988-48CA-B99B-16CA1A406253}" presName="connTx" presStyleLbl="parChTrans1D2" presStyleIdx="4" presStyleCnt="5"/>
      <dgm:spPr/>
      <dgm:t>
        <a:bodyPr/>
        <a:lstStyle/>
        <a:p>
          <a:endParaRPr lang="et-EE"/>
        </a:p>
      </dgm:t>
    </dgm:pt>
    <dgm:pt modelId="{A853344C-4687-4ADA-879B-DA850A8FA7D6}" type="pres">
      <dgm:prSet presAssocID="{C5BD13CC-C462-436F-A7E9-9B01295CB850}" presName="root2" presStyleCnt="0"/>
      <dgm:spPr/>
    </dgm:pt>
    <dgm:pt modelId="{D0C63C2D-2AAC-4065-9010-C10A6AA89638}" type="pres">
      <dgm:prSet presAssocID="{C5BD13CC-C462-436F-A7E9-9B01295CB850}" presName="LevelTwoTextNode" presStyleLbl="node2" presStyleIdx="4" presStyleCnt="5" custScaleX="22308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D46B8E2-E247-4FC7-AA1E-D2A363D944E8}" type="pres">
      <dgm:prSet presAssocID="{C5BD13CC-C462-436F-A7E9-9B01295CB850}" presName="level3hierChild" presStyleCnt="0"/>
      <dgm:spPr/>
    </dgm:pt>
  </dgm:ptLst>
  <dgm:cxnLst>
    <dgm:cxn modelId="{4CFD7EB4-CC8A-4D0B-8907-FC6ED1B3033F}" type="presOf" srcId="{0B26EF88-ECC9-422B-BDEF-3AC1FE35AEAA}" destId="{0F95F157-422C-4275-A69F-F4116504AC6F}" srcOrd="1" destOrd="0" presId="urn:microsoft.com/office/officeart/2005/8/layout/hierarchy2"/>
    <dgm:cxn modelId="{65D3DE1B-589E-4E0E-982E-2C40694B80E6}" type="presOf" srcId="{F95B299C-2988-48CA-B99B-16CA1A406253}" destId="{7303DC0B-8345-4FC8-B3B5-42547B992354}" srcOrd="0" destOrd="0" presId="urn:microsoft.com/office/officeart/2005/8/layout/hierarchy2"/>
    <dgm:cxn modelId="{45935C90-3A3E-4511-A582-31C163D652C2}" srcId="{5A43A962-A197-44DE-ACBB-7F6BCC8912E9}" destId="{0C052B8B-CE19-41B8-8489-57C34554C2FE}" srcOrd="2" destOrd="0" parTransId="{0B26EF88-ECC9-422B-BDEF-3AC1FE35AEAA}" sibTransId="{AED51DDC-67F5-4BDE-9E34-AA4A09752B60}"/>
    <dgm:cxn modelId="{3D487037-8612-4706-955B-5831E76EB584}" type="presOf" srcId="{49367D2E-A1CB-4FAF-A76C-1F036EE43B59}" destId="{E98A55AC-79C1-41B6-AB3B-B08E4D8C1CF7}" srcOrd="1" destOrd="0" presId="urn:microsoft.com/office/officeart/2005/8/layout/hierarchy2"/>
    <dgm:cxn modelId="{E0CC8846-43FF-45CD-9EE7-28DBA5E0B6C3}" type="presOf" srcId="{B4653EEB-E8E9-4A68-9600-1BBB20275270}" destId="{CF7D9B62-64C2-4AC2-B11F-61F9FD804F1C}" srcOrd="0" destOrd="0" presId="urn:microsoft.com/office/officeart/2005/8/layout/hierarchy2"/>
    <dgm:cxn modelId="{061A83B2-12D9-46AB-A0DB-DD2CF5FBC28A}" type="presOf" srcId="{35798E73-F08A-48E9-8C06-47DAA7063EC9}" destId="{F997C99D-96C6-430C-B659-C4945ED93E38}" srcOrd="0" destOrd="0" presId="urn:microsoft.com/office/officeart/2005/8/layout/hierarchy2"/>
    <dgm:cxn modelId="{605113A1-9709-43FA-AC21-9656B65079B0}" srcId="{5A43A962-A197-44DE-ACBB-7F6BCC8912E9}" destId="{35798E73-F08A-48E9-8C06-47DAA7063EC9}" srcOrd="0" destOrd="0" parTransId="{8C0B91A9-CE00-4238-BC62-61976C4A09CC}" sibTransId="{497E4428-B544-44AB-9946-3D747C68D4AE}"/>
    <dgm:cxn modelId="{B5EAEABC-E72C-4DD5-B040-C0681482FBE0}" srcId="{B4653EEB-E8E9-4A68-9600-1BBB20275270}" destId="{5A43A962-A197-44DE-ACBB-7F6BCC8912E9}" srcOrd="0" destOrd="0" parTransId="{E674A42F-A789-4B8A-ACE0-3A41ECA07934}" sibTransId="{1B988E2D-E05F-46D1-840C-571D2588D986}"/>
    <dgm:cxn modelId="{6654409C-F7E2-4DE9-80AC-CA023BFD6394}" type="presOf" srcId="{C5BD13CC-C462-436F-A7E9-9B01295CB850}" destId="{D0C63C2D-2AAC-4065-9010-C10A6AA89638}" srcOrd="0" destOrd="0" presId="urn:microsoft.com/office/officeart/2005/8/layout/hierarchy2"/>
    <dgm:cxn modelId="{7959776C-E494-46CE-8C5E-E9AEAB4EA6CA}" type="presOf" srcId="{A66F4315-0AEC-46A9-8326-98CB9847E1AD}" destId="{1CDD657A-EE8D-4B31-B5E2-212302404E08}" srcOrd="0" destOrd="0" presId="urn:microsoft.com/office/officeart/2005/8/layout/hierarchy2"/>
    <dgm:cxn modelId="{7C94402A-C747-4D54-B957-894356E9C0D8}" srcId="{5A43A962-A197-44DE-ACBB-7F6BCC8912E9}" destId="{C5BD13CC-C462-436F-A7E9-9B01295CB850}" srcOrd="4" destOrd="0" parTransId="{F95B299C-2988-48CA-B99B-16CA1A406253}" sibTransId="{AA46301D-A842-4DBE-B226-5EB357AF2990}"/>
    <dgm:cxn modelId="{7E155136-F2B7-484F-90EE-BCE4F18DCC96}" type="presOf" srcId="{ECEFFCCE-F791-4074-B274-F29CF9046360}" destId="{15886DA7-BFBA-46C3-8E2F-676B2A00A536}" srcOrd="1" destOrd="0" presId="urn:microsoft.com/office/officeart/2005/8/layout/hierarchy2"/>
    <dgm:cxn modelId="{E9E2DC94-1150-4865-9E3C-C0BDB8CC37C6}" type="presOf" srcId="{0C052B8B-CE19-41B8-8489-57C34554C2FE}" destId="{BE6A41D5-C6A4-44E5-BCBB-7231D6046CDF}" srcOrd="0" destOrd="0" presId="urn:microsoft.com/office/officeart/2005/8/layout/hierarchy2"/>
    <dgm:cxn modelId="{78B5E64A-1D5C-4B3F-822E-B0651EE4E71A}" type="presOf" srcId="{5A43A962-A197-44DE-ACBB-7F6BCC8912E9}" destId="{6055F51B-D44B-4BBA-B78D-7D26886AD8EC}" srcOrd="0" destOrd="0" presId="urn:microsoft.com/office/officeart/2005/8/layout/hierarchy2"/>
    <dgm:cxn modelId="{58F1C94F-388E-4511-83CA-9EFCA6C5D753}" type="presOf" srcId="{8C0B91A9-CE00-4238-BC62-61976C4A09CC}" destId="{6EA192CB-7820-420E-A691-0DC30C86C648}" srcOrd="0" destOrd="0" presId="urn:microsoft.com/office/officeart/2005/8/layout/hierarchy2"/>
    <dgm:cxn modelId="{BFC33799-D99B-47D0-B4FA-50F0504187E2}" type="presOf" srcId="{E0B6C91A-AC1E-42FF-A8F3-6944D6621AA7}" destId="{9CE27A9A-324E-41DA-A267-A121963A78CA}" srcOrd="0" destOrd="0" presId="urn:microsoft.com/office/officeart/2005/8/layout/hierarchy2"/>
    <dgm:cxn modelId="{0D22B544-886A-4097-BE3A-D39A38EEF772}" type="presOf" srcId="{0B26EF88-ECC9-422B-BDEF-3AC1FE35AEAA}" destId="{29964C5C-5136-484C-AECB-2D7C2A4037E2}" srcOrd="0" destOrd="0" presId="urn:microsoft.com/office/officeart/2005/8/layout/hierarchy2"/>
    <dgm:cxn modelId="{C9D44D07-609A-4DDB-AE3A-5EBFBF621439}" type="presOf" srcId="{8C0B91A9-CE00-4238-BC62-61976C4A09CC}" destId="{1C5B0223-A6FD-4EA4-AFF4-989ED9872B5B}" srcOrd="1" destOrd="0" presId="urn:microsoft.com/office/officeart/2005/8/layout/hierarchy2"/>
    <dgm:cxn modelId="{189FF047-AA6B-4426-A7E1-8EF16FFA3A20}" srcId="{5A43A962-A197-44DE-ACBB-7F6BCC8912E9}" destId="{A66F4315-0AEC-46A9-8326-98CB9847E1AD}" srcOrd="1" destOrd="0" parTransId="{ECEFFCCE-F791-4074-B274-F29CF9046360}" sibTransId="{D64A9073-FA06-4A6F-AA4C-3D80B474399E}"/>
    <dgm:cxn modelId="{3079B9C1-14CA-49A2-A122-9E3A294C788D}" type="presOf" srcId="{ECEFFCCE-F791-4074-B274-F29CF9046360}" destId="{FB7F4E6E-658E-4FDD-8D38-2FF530D14246}" srcOrd="0" destOrd="0" presId="urn:microsoft.com/office/officeart/2005/8/layout/hierarchy2"/>
    <dgm:cxn modelId="{C871BE65-6B7B-47B4-AD45-03A4CDCC13E8}" type="presOf" srcId="{F95B299C-2988-48CA-B99B-16CA1A406253}" destId="{28C8F70F-8B60-4721-912D-95D381D79C94}" srcOrd="1" destOrd="0" presId="urn:microsoft.com/office/officeart/2005/8/layout/hierarchy2"/>
    <dgm:cxn modelId="{367553D2-D16A-4433-B180-D27469F9F9A5}" type="presOf" srcId="{49367D2E-A1CB-4FAF-A76C-1F036EE43B59}" destId="{C6B258EF-6461-4CDE-97E2-704FD8E4A9AE}" srcOrd="0" destOrd="0" presId="urn:microsoft.com/office/officeart/2005/8/layout/hierarchy2"/>
    <dgm:cxn modelId="{7074E131-250D-4FDE-A10B-DF54687B5FAB}" srcId="{5A43A962-A197-44DE-ACBB-7F6BCC8912E9}" destId="{E0B6C91A-AC1E-42FF-A8F3-6944D6621AA7}" srcOrd="3" destOrd="0" parTransId="{49367D2E-A1CB-4FAF-A76C-1F036EE43B59}" sibTransId="{C20C7B5F-DBB8-41DA-A8D3-2FB1F1353542}"/>
    <dgm:cxn modelId="{72F2508D-7E04-4209-B23E-0631E99A9509}" type="presParOf" srcId="{CF7D9B62-64C2-4AC2-B11F-61F9FD804F1C}" destId="{BA7F6B65-4E3A-4B7D-A9AA-5F24B5DFFB59}" srcOrd="0" destOrd="0" presId="urn:microsoft.com/office/officeart/2005/8/layout/hierarchy2"/>
    <dgm:cxn modelId="{F6ABE3A1-3C11-4987-BAAE-3A1774F6389B}" type="presParOf" srcId="{BA7F6B65-4E3A-4B7D-A9AA-5F24B5DFFB59}" destId="{6055F51B-D44B-4BBA-B78D-7D26886AD8EC}" srcOrd="0" destOrd="0" presId="urn:microsoft.com/office/officeart/2005/8/layout/hierarchy2"/>
    <dgm:cxn modelId="{14F67374-BEA8-4751-AD39-470B78E4DD20}" type="presParOf" srcId="{BA7F6B65-4E3A-4B7D-A9AA-5F24B5DFFB59}" destId="{85EE628F-E7B0-4CAF-947A-1454B0620D5F}" srcOrd="1" destOrd="0" presId="urn:microsoft.com/office/officeart/2005/8/layout/hierarchy2"/>
    <dgm:cxn modelId="{5067D4C7-E90D-472D-A8AA-B7B1B0A47067}" type="presParOf" srcId="{85EE628F-E7B0-4CAF-947A-1454B0620D5F}" destId="{6EA192CB-7820-420E-A691-0DC30C86C648}" srcOrd="0" destOrd="0" presId="urn:microsoft.com/office/officeart/2005/8/layout/hierarchy2"/>
    <dgm:cxn modelId="{DFB01841-7BB4-47AD-864C-BAFB9F136993}" type="presParOf" srcId="{6EA192CB-7820-420E-A691-0DC30C86C648}" destId="{1C5B0223-A6FD-4EA4-AFF4-989ED9872B5B}" srcOrd="0" destOrd="0" presId="urn:microsoft.com/office/officeart/2005/8/layout/hierarchy2"/>
    <dgm:cxn modelId="{A0EBB178-2B3E-4D58-A9AB-56360C2A7D4D}" type="presParOf" srcId="{85EE628F-E7B0-4CAF-947A-1454B0620D5F}" destId="{2578F5C9-07F3-44AE-9E2A-F6A6F941CF20}" srcOrd="1" destOrd="0" presId="urn:microsoft.com/office/officeart/2005/8/layout/hierarchy2"/>
    <dgm:cxn modelId="{1FDDF7B2-8D95-49A0-B103-2590E9C7C337}" type="presParOf" srcId="{2578F5C9-07F3-44AE-9E2A-F6A6F941CF20}" destId="{F997C99D-96C6-430C-B659-C4945ED93E38}" srcOrd="0" destOrd="0" presId="urn:microsoft.com/office/officeart/2005/8/layout/hierarchy2"/>
    <dgm:cxn modelId="{34D6C761-FFEC-4917-A108-505FFCE1A121}" type="presParOf" srcId="{2578F5C9-07F3-44AE-9E2A-F6A6F941CF20}" destId="{3203C83D-6BD3-4CC0-9E9E-891433311A97}" srcOrd="1" destOrd="0" presId="urn:microsoft.com/office/officeart/2005/8/layout/hierarchy2"/>
    <dgm:cxn modelId="{FFC1B1FA-CA76-4F28-90D0-CA27B441F853}" type="presParOf" srcId="{85EE628F-E7B0-4CAF-947A-1454B0620D5F}" destId="{FB7F4E6E-658E-4FDD-8D38-2FF530D14246}" srcOrd="2" destOrd="0" presId="urn:microsoft.com/office/officeart/2005/8/layout/hierarchy2"/>
    <dgm:cxn modelId="{2BBBC773-C4BA-42C8-96CF-EEE390D21C44}" type="presParOf" srcId="{FB7F4E6E-658E-4FDD-8D38-2FF530D14246}" destId="{15886DA7-BFBA-46C3-8E2F-676B2A00A536}" srcOrd="0" destOrd="0" presId="urn:microsoft.com/office/officeart/2005/8/layout/hierarchy2"/>
    <dgm:cxn modelId="{E9B256CB-7538-4F6D-BCCA-F901C84AFC58}" type="presParOf" srcId="{85EE628F-E7B0-4CAF-947A-1454B0620D5F}" destId="{CC1D1291-7958-4C04-AA86-2F9711A97A75}" srcOrd="3" destOrd="0" presId="urn:microsoft.com/office/officeart/2005/8/layout/hierarchy2"/>
    <dgm:cxn modelId="{8FE66A66-1EC3-479E-99CB-3396654C9892}" type="presParOf" srcId="{CC1D1291-7958-4C04-AA86-2F9711A97A75}" destId="{1CDD657A-EE8D-4B31-B5E2-212302404E08}" srcOrd="0" destOrd="0" presId="urn:microsoft.com/office/officeart/2005/8/layout/hierarchy2"/>
    <dgm:cxn modelId="{1184EE3A-DFB6-438E-80F0-342F0A02940D}" type="presParOf" srcId="{CC1D1291-7958-4C04-AA86-2F9711A97A75}" destId="{1956991F-A692-4489-AE7D-3426BE7EEC58}" srcOrd="1" destOrd="0" presId="urn:microsoft.com/office/officeart/2005/8/layout/hierarchy2"/>
    <dgm:cxn modelId="{2169FCD5-D9E1-4A54-BFD5-C59E4CD13C43}" type="presParOf" srcId="{85EE628F-E7B0-4CAF-947A-1454B0620D5F}" destId="{29964C5C-5136-484C-AECB-2D7C2A4037E2}" srcOrd="4" destOrd="0" presId="urn:microsoft.com/office/officeart/2005/8/layout/hierarchy2"/>
    <dgm:cxn modelId="{A7423F0F-9C46-4938-9428-AA1F947A5A12}" type="presParOf" srcId="{29964C5C-5136-484C-AECB-2D7C2A4037E2}" destId="{0F95F157-422C-4275-A69F-F4116504AC6F}" srcOrd="0" destOrd="0" presId="urn:microsoft.com/office/officeart/2005/8/layout/hierarchy2"/>
    <dgm:cxn modelId="{4A155425-1CE1-4121-9449-9FF31BA141FE}" type="presParOf" srcId="{85EE628F-E7B0-4CAF-947A-1454B0620D5F}" destId="{FADDABAA-B53E-4A12-883D-C53464B8004F}" srcOrd="5" destOrd="0" presId="urn:microsoft.com/office/officeart/2005/8/layout/hierarchy2"/>
    <dgm:cxn modelId="{85358A7A-CE3B-4C50-884D-F71E2F5D758A}" type="presParOf" srcId="{FADDABAA-B53E-4A12-883D-C53464B8004F}" destId="{BE6A41D5-C6A4-44E5-BCBB-7231D6046CDF}" srcOrd="0" destOrd="0" presId="urn:microsoft.com/office/officeart/2005/8/layout/hierarchy2"/>
    <dgm:cxn modelId="{5A5A7498-B8B3-4D9B-A261-68A9C4901FE8}" type="presParOf" srcId="{FADDABAA-B53E-4A12-883D-C53464B8004F}" destId="{300C2672-2116-461B-9466-B57816A62659}" srcOrd="1" destOrd="0" presId="urn:microsoft.com/office/officeart/2005/8/layout/hierarchy2"/>
    <dgm:cxn modelId="{5C2766F4-AC2E-4DE0-8103-6835172622AB}" type="presParOf" srcId="{85EE628F-E7B0-4CAF-947A-1454B0620D5F}" destId="{C6B258EF-6461-4CDE-97E2-704FD8E4A9AE}" srcOrd="6" destOrd="0" presId="urn:microsoft.com/office/officeart/2005/8/layout/hierarchy2"/>
    <dgm:cxn modelId="{DD5FFDA7-E4B5-49E5-B0B9-113CA966F3FF}" type="presParOf" srcId="{C6B258EF-6461-4CDE-97E2-704FD8E4A9AE}" destId="{E98A55AC-79C1-41B6-AB3B-B08E4D8C1CF7}" srcOrd="0" destOrd="0" presId="urn:microsoft.com/office/officeart/2005/8/layout/hierarchy2"/>
    <dgm:cxn modelId="{A0CB9DF2-3D2E-4362-B9F9-EAE052180182}" type="presParOf" srcId="{85EE628F-E7B0-4CAF-947A-1454B0620D5F}" destId="{4B774BFC-2274-4CBE-A73B-B615CE464AD0}" srcOrd="7" destOrd="0" presId="urn:microsoft.com/office/officeart/2005/8/layout/hierarchy2"/>
    <dgm:cxn modelId="{5C5D9F50-7326-4978-852F-36777533C48F}" type="presParOf" srcId="{4B774BFC-2274-4CBE-A73B-B615CE464AD0}" destId="{9CE27A9A-324E-41DA-A267-A121963A78CA}" srcOrd="0" destOrd="0" presId="urn:microsoft.com/office/officeart/2005/8/layout/hierarchy2"/>
    <dgm:cxn modelId="{CE4D8C4F-B2F0-40E8-833E-1B33029FFF0E}" type="presParOf" srcId="{4B774BFC-2274-4CBE-A73B-B615CE464AD0}" destId="{3870F823-A60A-43AE-A470-311E78EB4C0C}" srcOrd="1" destOrd="0" presId="urn:microsoft.com/office/officeart/2005/8/layout/hierarchy2"/>
    <dgm:cxn modelId="{D3490888-B958-4DEB-AAA1-9A4719E49ED3}" type="presParOf" srcId="{85EE628F-E7B0-4CAF-947A-1454B0620D5F}" destId="{7303DC0B-8345-4FC8-B3B5-42547B992354}" srcOrd="8" destOrd="0" presId="urn:microsoft.com/office/officeart/2005/8/layout/hierarchy2"/>
    <dgm:cxn modelId="{97BFD499-46C3-4AF6-98A1-D2CF1AB16F82}" type="presParOf" srcId="{7303DC0B-8345-4FC8-B3B5-42547B992354}" destId="{28C8F70F-8B60-4721-912D-95D381D79C94}" srcOrd="0" destOrd="0" presId="urn:microsoft.com/office/officeart/2005/8/layout/hierarchy2"/>
    <dgm:cxn modelId="{2C4423EC-71FD-4C50-9873-A3BAFB31F9D3}" type="presParOf" srcId="{85EE628F-E7B0-4CAF-947A-1454B0620D5F}" destId="{A853344C-4687-4ADA-879B-DA850A8FA7D6}" srcOrd="9" destOrd="0" presId="urn:microsoft.com/office/officeart/2005/8/layout/hierarchy2"/>
    <dgm:cxn modelId="{7FD91A55-8EA6-4B39-AFAD-084F7C37F0EF}" type="presParOf" srcId="{A853344C-4687-4ADA-879B-DA850A8FA7D6}" destId="{D0C63C2D-2AAC-4065-9010-C10A6AA89638}" srcOrd="0" destOrd="0" presId="urn:microsoft.com/office/officeart/2005/8/layout/hierarchy2"/>
    <dgm:cxn modelId="{1D5230C4-3DC4-4ACD-96BA-E0B531E727BD}" type="presParOf" srcId="{A853344C-4687-4ADA-879B-DA850A8FA7D6}" destId="{8D46B8E2-E247-4FC7-AA1E-D2A363D944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5F51B-D44B-4BBA-B78D-7D26886AD8EC}">
      <dsp:nvSpPr>
        <dsp:cNvPr id="0" name=""/>
        <dsp:cNvSpPr/>
      </dsp:nvSpPr>
      <dsp:spPr>
        <a:xfrm>
          <a:off x="5357177" y="1100430"/>
          <a:ext cx="3211680" cy="394874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b="0" kern="1200" dirty="0" smtClean="0">
              <a:solidFill>
                <a:schemeClr val="bg1"/>
              </a:solidFill>
            </a:rPr>
            <a:t>Panus Eesti konkurentsivõime eesmärkidesse: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b="0" kern="1200" dirty="0" smtClean="0">
              <a:solidFill>
                <a:schemeClr val="bg1"/>
              </a:solidFill>
            </a:rPr>
            <a:t>1. Tõsta tootlikkust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b="0" kern="1200" dirty="0" smtClean="0">
              <a:solidFill>
                <a:schemeClr val="bg1"/>
              </a:solidFill>
            </a:rPr>
            <a:t/>
          </a:r>
          <a:br>
            <a:rPr lang="et-EE" sz="2200" b="0" kern="1200" dirty="0" smtClean="0">
              <a:solidFill>
                <a:schemeClr val="bg1"/>
              </a:solidFill>
            </a:rPr>
          </a:br>
          <a:r>
            <a:rPr lang="et-EE" sz="2200" b="0" kern="1200" dirty="0" smtClean="0">
              <a:solidFill>
                <a:schemeClr val="bg1"/>
              </a:solidFill>
            </a:rPr>
            <a:t>2. Tõsta tööhõive määra 20-64 aastaste seas</a:t>
          </a:r>
          <a:endParaRPr lang="et-EE" sz="2200" b="0" kern="1200" dirty="0">
            <a:solidFill>
              <a:schemeClr val="bg1"/>
            </a:solidFill>
          </a:endParaRPr>
        </a:p>
      </dsp:txBody>
      <dsp:txXfrm>
        <a:off x="5357177" y="1100430"/>
        <a:ext cx="3211680" cy="3948744"/>
      </dsp:txXfrm>
    </dsp:sp>
    <dsp:sp modelId="{6EA192CB-7820-420E-A691-0DC30C86C648}">
      <dsp:nvSpPr>
        <dsp:cNvPr id="0" name=""/>
        <dsp:cNvSpPr/>
      </dsp:nvSpPr>
      <dsp:spPr>
        <a:xfrm rot="15049260">
          <a:off x="3712206" y="1890446"/>
          <a:ext cx="2476395" cy="29765"/>
        </a:xfrm>
        <a:custGeom>
          <a:avLst/>
          <a:gdLst/>
          <a:ahLst/>
          <a:cxnLst/>
          <a:rect l="0" t="0" r="0" b="0"/>
          <a:pathLst>
            <a:path>
              <a:moveTo>
                <a:pt x="0" y="14882"/>
              </a:moveTo>
              <a:lnTo>
                <a:pt x="2476395" y="1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900" kern="1200"/>
        </a:p>
      </dsp:txBody>
      <dsp:txXfrm rot="15049260">
        <a:off x="4888494" y="1843419"/>
        <a:ext cx="123819" cy="123819"/>
      </dsp:txXfrm>
    </dsp:sp>
    <dsp:sp modelId="{F997C99D-96C6-430C-B659-C4945ED93E38}">
      <dsp:nvSpPr>
        <dsp:cNvPr id="0" name=""/>
        <dsp:cNvSpPr/>
      </dsp:nvSpPr>
      <dsp:spPr>
        <a:xfrm>
          <a:off x="27874" y="227388"/>
          <a:ext cx="4515755" cy="10169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cs typeface="Calibri" pitchFamily="34" charset="0"/>
            </a:rPr>
            <a:t>1. </a:t>
          </a:r>
          <a:r>
            <a:rPr lang="et-EE" sz="1800" b="1" kern="1200" dirty="0" smtClean="0">
              <a:cs typeface="Calibri" pitchFamily="34" charset="0"/>
            </a:rPr>
            <a:t>Haridus</a:t>
          </a:r>
          <a:r>
            <a:rPr lang="et-EE" sz="1800" kern="1200" dirty="0" smtClean="0">
              <a:cs typeface="Calibri" pitchFamily="34" charset="0"/>
            </a:rPr>
            <a:t> on kvaliteetne, kättesaadav ning õppija ja ühiskonna vajadusi arvestav</a:t>
          </a:r>
          <a:endParaRPr lang="et-EE" sz="1800" kern="1200" dirty="0"/>
        </a:p>
      </dsp:txBody>
      <dsp:txXfrm>
        <a:off x="27874" y="227388"/>
        <a:ext cx="4515755" cy="1016933"/>
      </dsp:txXfrm>
    </dsp:sp>
    <dsp:sp modelId="{FB7F4E6E-658E-4FDD-8D38-2FF530D14246}">
      <dsp:nvSpPr>
        <dsp:cNvPr id="0" name=""/>
        <dsp:cNvSpPr/>
      </dsp:nvSpPr>
      <dsp:spPr>
        <a:xfrm rot="14110531">
          <a:off x="4238096" y="2475183"/>
          <a:ext cx="1424615" cy="29765"/>
        </a:xfrm>
        <a:custGeom>
          <a:avLst/>
          <a:gdLst/>
          <a:ahLst/>
          <a:cxnLst/>
          <a:rect l="0" t="0" r="0" b="0"/>
          <a:pathLst>
            <a:path>
              <a:moveTo>
                <a:pt x="0" y="14882"/>
              </a:moveTo>
              <a:lnTo>
                <a:pt x="1424615" y="1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500" kern="1200"/>
        </a:p>
      </dsp:txBody>
      <dsp:txXfrm rot="14110531">
        <a:off x="4914788" y="2454450"/>
        <a:ext cx="71230" cy="71230"/>
      </dsp:txXfrm>
    </dsp:sp>
    <dsp:sp modelId="{1CDD657A-EE8D-4B31-B5E2-212302404E08}">
      <dsp:nvSpPr>
        <dsp:cNvPr id="0" name=""/>
        <dsp:cNvSpPr/>
      </dsp:nvSpPr>
      <dsp:spPr>
        <a:xfrm>
          <a:off x="27874" y="1396862"/>
          <a:ext cx="4515755" cy="10169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cs typeface="Calibri" pitchFamily="34" charset="0"/>
            </a:rPr>
            <a:t>2. Kõrge </a:t>
          </a:r>
          <a:r>
            <a:rPr lang="et-EE" sz="1800" b="1" kern="1200" dirty="0" smtClean="0">
              <a:cs typeface="Calibri" pitchFamily="34" charset="0"/>
            </a:rPr>
            <a:t>tööhõive </a:t>
          </a:r>
          <a:r>
            <a:rPr lang="et-EE" sz="1800" kern="1200" dirty="0" smtClean="0">
              <a:cs typeface="Calibri" pitchFamily="34" charset="0"/>
            </a:rPr>
            <a:t>ja kvaliteetne tööelu</a:t>
          </a:r>
          <a:endParaRPr lang="et-EE" sz="1800" kern="1200" dirty="0"/>
        </a:p>
      </dsp:txBody>
      <dsp:txXfrm>
        <a:off x="27874" y="1396862"/>
        <a:ext cx="4515755" cy="1016933"/>
      </dsp:txXfrm>
    </dsp:sp>
    <dsp:sp modelId="{29964C5C-5136-484C-AECB-2D7C2A4037E2}">
      <dsp:nvSpPr>
        <dsp:cNvPr id="0" name=""/>
        <dsp:cNvSpPr/>
      </dsp:nvSpPr>
      <dsp:spPr>
        <a:xfrm rot="10800000">
          <a:off x="4543630" y="3059920"/>
          <a:ext cx="813547" cy="29765"/>
        </a:xfrm>
        <a:custGeom>
          <a:avLst/>
          <a:gdLst/>
          <a:ahLst/>
          <a:cxnLst/>
          <a:rect l="0" t="0" r="0" b="0"/>
          <a:pathLst>
            <a:path>
              <a:moveTo>
                <a:pt x="0" y="14882"/>
              </a:moveTo>
              <a:lnTo>
                <a:pt x="813547" y="1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500" kern="1200"/>
        </a:p>
      </dsp:txBody>
      <dsp:txXfrm rot="10800000">
        <a:off x="4930065" y="3054464"/>
        <a:ext cx="40677" cy="40677"/>
      </dsp:txXfrm>
    </dsp:sp>
    <dsp:sp modelId="{BE6A41D5-C6A4-44E5-BCBB-7231D6046CDF}">
      <dsp:nvSpPr>
        <dsp:cNvPr id="0" name=""/>
        <dsp:cNvSpPr/>
      </dsp:nvSpPr>
      <dsp:spPr>
        <a:xfrm>
          <a:off x="29196" y="2566336"/>
          <a:ext cx="4514433" cy="10169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cs typeface="Calibri" pitchFamily="34" charset="0"/>
            </a:rPr>
            <a:t>3. </a:t>
          </a:r>
          <a:r>
            <a:rPr lang="et-EE" sz="1800" b="1" kern="1200" dirty="0" smtClean="0">
              <a:cs typeface="Calibri" pitchFamily="34" charset="0"/>
            </a:rPr>
            <a:t>Teadmistemahukas</a:t>
          </a:r>
          <a:r>
            <a:rPr lang="et-EE" sz="1800" kern="1200" dirty="0" smtClean="0">
              <a:cs typeface="Calibri" pitchFamily="34" charset="0"/>
            </a:rPr>
            <a:t> ja rahvusvaheliselt konkurentsivõimeline  </a:t>
          </a:r>
          <a:r>
            <a:rPr lang="et-EE" sz="1800" b="1" kern="1200" dirty="0" smtClean="0">
              <a:cs typeface="Calibri" pitchFamily="34" charset="0"/>
            </a:rPr>
            <a:t>majandus</a:t>
          </a:r>
          <a:endParaRPr lang="et-EE" sz="1800" b="1" kern="1200" dirty="0"/>
        </a:p>
      </dsp:txBody>
      <dsp:txXfrm>
        <a:off x="29196" y="2566336"/>
        <a:ext cx="4514433" cy="1016933"/>
      </dsp:txXfrm>
    </dsp:sp>
    <dsp:sp modelId="{C6B258EF-6461-4CDE-97E2-704FD8E4A9AE}">
      <dsp:nvSpPr>
        <dsp:cNvPr id="0" name=""/>
        <dsp:cNvSpPr/>
      </dsp:nvSpPr>
      <dsp:spPr>
        <a:xfrm rot="7489469">
          <a:off x="4238096" y="3644657"/>
          <a:ext cx="1424615" cy="29765"/>
        </a:xfrm>
        <a:custGeom>
          <a:avLst/>
          <a:gdLst/>
          <a:ahLst/>
          <a:cxnLst/>
          <a:rect l="0" t="0" r="0" b="0"/>
          <a:pathLst>
            <a:path>
              <a:moveTo>
                <a:pt x="0" y="14882"/>
              </a:moveTo>
              <a:lnTo>
                <a:pt x="1424615" y="1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500" kern="1200"/>
        </a:p>
      </dsp:txBody>
      <dsp:txXfrm rot="7489469">
        <a:off x="4914788" y="3623924"/>
        <a:ext cx="71230" cy="71230"/>
      </dsp:txXfrm>
    </dsp:sp>
    <dsp:sp modelId="{9CE27A9A-324E-41DA-A267-A121963A78CA}">
      <dsp:nvSpPr>
        <dsp:cNvPr id="0" name=""/>
        <dsp:cNvSpPr/>
      </dsp:nvSpPr>
      <dsp:spPr>
        <a:xfrm>
          <a:off x="29338" y="3735810"/>
          <a:ext cx="4514291" cy="10169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cs typeface="Calibri" pitchFamily="34" charset="0"/>
            </a:rPr>
            <a:t>4. Puhas ja mitmekesine l</a:t>
          </a:r>
          <a:r>
            <a:rPr lang="et-EE" sz="1800" b="1" kern="1200" dirty="0" smtClean="0">
              <a:cs typeface="Calibri" pitchFamily="34" charset="0"/>
            </a:rPr>
            <a:t>ooduskeskkond</a:t>
          </a:r>
          <a:r>
            <a:rPr lang="et-EE" sz="1800" kern="1200" dirty="0" smtClean="0">
              <a:cs typeface="Calibri" pitchFamily="34" charset="0"/>
            </a:rPr>
            <a:t> ning </a:t>
          </a:r>
          <a:r>
            <a:rPr lang="et-EE" sz="1800" b="1" kern="1200" dirty="0" smtClean="0">
              <a:cs typeface="Calibri" pitchFamily="34" charset="0"/>
            </a:rPr>
            <a:t>loodusressursside</a:t>
          </a:r>
          <a:r>
            <a:rPr lang="et-EE" sz="1800" kern="1200" dirty="0" smtClean="0">
              <a:cs typeface="Calibri" pitchFamily="34" charset="0"/>
            </a:rPr>
            <a:t> </a:t>
          </a:r>
          <a:r>
            <a:rPr lang="et-EE" sz="1800" b="1" kern="1200" dirty="0" smtClean="0">
              <a:cs typeface="Calibri" pitchFamily="34" charset="0"/>
            </a:rPr>
            <a:t>tõhus</a:t>
          </a:r>
          <a:r>
            <a:rPr lang="et-EE" sz="1800" kern="1200" dirty="0" smtClean="0">
              <a:cs typeface="Calibri" pitchFamily="34" charset="0"/>
            </a:rPr>
            <a:t> kasutus</a:t>
          </a:r>
          <a:endParaRPr lang="et-EE" sz="1800" kern="1200" dirty="0">
            <a:cs typeface="Calibri" pitchFamily="34" charset="0"/>
          </a:endParaRPr>
        </a:p>
      </dsp:txBody>
      <dsp:txXfrm>
        <a:off x="29338" y="3735810"/>
        <a:ext cx="4514291" cy="1016933"/>
      </dsp:txXfrm>
    </dsp:sp>
    <dsp:sp modelId="{7303DC0B-8345-4FC8-B3B5-42547B992354}">
      <dsp:nvSpPr>
        <dsp:cNvPr id="0" name=""/>
        <dsp:cNvSpPr/>
      </dsp:nvSpPr>
      <dsp:spPr>
        <a:xfrm rot="6550740">
          <a:off x="3712206" y="4229394"/>
          <a:ext cx="2476395" cy="29765"/>
        </a:xfrm>
        <a:custGeom>
          <a:avLst/>
          <a:gdLst/>
          <a:ahLst/>
          <a:cxnLst/>
          <a:rect l="0" t="0" r="0" b="0"/>
          <a:pathLst>
            <a:path>
              <a:moveTo>
                <a:pt x="0" y="14882"/>
              </a:moveTo>
              <a:lnTo>
                <a:pt x="2476395" y="14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900" kern="1200"/>
        </a:p>
      </dsp:txBody>
      <dsp:txXfrm rot="6550740">
        <a:off x="4888494" y="4182367"/>
        <a:ext cx="123819" cy="123819"/>
      </dsp:txXfrm>
    </dsp:sp>
    <dsp:sp modelId="{D0C63C2D-2AAC-4065-9010-C10A6AA89638}">
      <dsp:nvSpPr>
        <dsp:cNvPr id="0" name=""/>
        <dsp:cNvSpPr/>
      </dsp:nvSpPr>
      <dsp:spPr>
        <a:xfrm>
          <a:off x="6457" y="4905283"/>
          <a:ext cx="4537172" cy="10169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>
              <a:cs typeface="Calibri" pitchFamily="34" charset="0"/>
            </a:rPr>
            <a:t>5. Elanike vajadusi rahuldavad ja ettevõtlust toetavad kestlikud </a:t>
          </a:r>
          <a:r>
            <a:rPr lang="et-EE" sz="1800" b="1" kern="1200" dirty="0" smtClean="0">
              <a:cs typeface="Calibri" pitchFamily="34" charset="0"/>
            </a:rPr>
            <a:t>ühendused ja liikumisvõimalused</a:t>
          </a:r>
          <a:endParaRPr lang="et-EE" sz="1800" b="1" kern="1200" dirty="0"/>
        </a:p>
      </dsp:txBody>
      <dsp:txXfrm>
        <a:off x="6457" y="4905283"/>
        <a:ext cx="4537172" cy="1016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0.80282</cdr:y>
    </cdr:from>
    <cdr:to>
      <cdr:x>0.08197</cdr:x>
      <cdr:y>0.91549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104456"/>
          <a:ext cx="7200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400" dirty="0" err="1" smtClean="0"/>
            <a:t>Mln</a:t>
          </a:r>
          <a:r>
            <a:rPr lang="et-EE" sz="1400" dirty="0" smtClean="0"/>
            <a:t> €</a:t>
          </a:r>
          <a:endParaRPr lang="et-EE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=""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Partnerluslepe, rakenduskava, meetmed, projektid</a:t>
            </a:r>
          </a:p>
          <a:p>
            <a:r>
              <a:rPr lang="et-EE" dirty="0" smtClean="0"/>
              <a:t>Vanal</a:t>
            </a:r>
            <a:r>
              <a:rPr lang="et-EE" baseline="0" dirty="0" smtClean="0"/>
              <a:t> perioodil tehtu, miks on olnud vajalik</a:t>
            </a:r>
          </a:p>
          <a:p>
            <a:r>
              <a:rPr lang="et-EE" baseline="0" dirty="0" smtClean="0"/>
              <a:t>Uue perioodi kujunemise alus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</a:t>
            </a:fld>
            <a:endParaRPr lang="et-E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t-EE" dirty="0" smtClean="0"/>
              <a:t>Võrreldes eelmise perioodiga:</a:t>
            </a:r>
          </a:p>
          <a:p>
            <a:pPr>
              <a:buFontTx/>
              <a:buChar char="-"/>
            </a:pPr>
            <a:r>
              <a:rPr lang="et-EE" dirty="0" smtClean="0"/>
              <a:t>kasvab ESF maht – 200 mln €.</a:t>
            </a:r>
          </a:p>
          <a:p>
            <a:pPr>
              <a:buFontTx/>
              <a:buChar char="-"/>
            </a:pPr>
            <a:r>
              <a:rPr lang="et-EE" dirty="0" smtClean="0"/>
              <a:t>Kasvab MAKi maht – 40 mln € võrra.</a:t>
            </a:r>
          </a:p>
          <a:p>
            <a:pPr>
              <a:buFontTx/>
              <a:buChar char="-"/>
            </a:pPr>
            <a:r>
              <a:rPr lang="et-EE" dirty="0" smtClean="0"/>
              <a:t> põllumajanduse otsetoetused kasvavad 2 korda.</a:t>
            </a:r>
          </a:p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D3B517-56DB-4C35-8C65-BEB83DEA3B09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t-EE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D9C8B0-5671-478E-A8CF-2DDD2A3F513A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t-EE" smtClean="0"/>
              <a:t>Eeltingimused ja KOV toetuse saajana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77447A-6C6E-4C9F-BC17-BDBE66A0FE28}" type="slidenum">
              <a:rPr lang="et-EE" smtClean="0"/>
              <a:pPr/>
              <a:t>7</a:t>
            </a:fld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5B1390-E9FA-4809-A85D-2959E74CB9D5}" type="slidenum">
              <a:rPr lang="et-EE" smtClean="0"/>
              <a:pPr/>
              <a:t>8</a:t>
            </a:fld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2C70F8-BCFC-47F9-9A24-DEA10B23BE6A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C6C0C2-4D15-4A9D-AB6D-CC2D531C3825}" type="slidenum">
              <a:rPr lang="et-EE" smtClean="0"/>
              <a:pPr/>
              <a:t>10</a:t>
            </a:fld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t-EE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0"/>
            <a:fld id="{02DB041C-5B9B-44C2-9A4B-AB09D26BCE02}" type="slidenum">
              <a:rPr lang="et-EE" smtClean="0"/>
              <a:pPr defTabSz="1044440"/>
              <a:t>17</a:t>
            </a:fld>
            <a:endParaRPr lang="et-E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6" name="Picture 5" descr="rahandusmin_3lovi_es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0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rahandusmin_3lovi_es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0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rahandusmin_3lovi_es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0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rahandusmin_3lovi_es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0" cy="13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4B09-100E-474E-AFB5-0C0D837C001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  <p:sldLayoutId id="2147483664" r:id="rId8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urifondid.ee/struktuuritoetuse-seaduse-meetmepohised-oigusaktid-2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urotoetus.ee/" TargetMode="External"/><Relationship Id="rId4" Type="http://schemas.openxmlformats.org/officeDocument/2006/relationships/hyperlink" Target="http://www.struktuurifondid.ee/taotlusvoorud-ja-infopaevad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adri.tali@fin.ee" TargetMode="External"/><Relationship Id="rId2" Type="http://schemas.openxmlformats.org/officeDocument/2006/relationships/hyperlink" Target="http://www.struktuurifondid.ee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31417" y="1692077"/>
            <a:ext cx="7416249" cy="2880320"/>
          </a:xfrm>
        </p:spPr>
        <p:txBody>
          <a:bodyPr/>
          <a:lstStyle/>
          <a:p>
            <a:r>
              <a:rPr lang="et-EE" sz="4800" dirty="0" smtClean="0"/>
              <a:t>P</a:t>
            </a:r>
            <a:r>
              <a:rPr lang="et-EE" sz="4800" dirty="0" smtClean="0"/>
              <a:t>erioodi 2014-2020 </a:t>
            </a:r>
            <a:r>
              <a:rPr lang="et-EE" sz="4800" dirty="0" smtClean="0"/>
              <a:t>s</a:t>
            </a:r>
            <a:r>
              <a:rPr lang="et-EE" sz="4800" dirty="0" smtClean="0"/>
              <a:t>truktuurivahendite </a:t>
            </a:r>
            <a:r>
              <a:rPr lang="et-EE" sz="4800" dirty="0" smtClean="0"/>
              <a:t>kasutamise </a:t>
            </a:r>
            <a:r>
              <a:rPr lang="et-EE" sz="4800" dirty="0" smtClean="0"/>
              <a:t>võimalused kohalikele omavalitsustele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425" y="4860429"/>
            <a:ext cx="7200000" cy="1728000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et-EE" sz="2800" dirty="0" smtClean="0"/>
              <a:t>Kadri Tali</a:t>
            </a:r>
          </a:p>
          <a:p>
            <a:endParaRPr lang="fi-FI" sz="2000" dirty="0"/>
          </a:p>
          <a:p>
            <a:r>
              <a:rPr lang="et-EE" sz="2000" dirty="0" smtClean="0"/>
              <a:t>18.märts </a:t>
            </a:r>
            <a:r>
              <a:rPr lang="et-EE" sz="2000" dirty="0" smtClean="0"/>
              <a:t>2015</a:t>
            </a:r>
            <a:endParaRPr lang="fi-FI" sz="2000" dirty="0"/>
          </a:p>
        </p:txBody>
      </p:sp>
      <p:pic>
        <p:nvPicPr>
          <p:cNvPr id="23554" name="Picture 2" descr="http://www.struktuurifondid.ee/public/EL_Struktuuritoetus_horisonta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0968" y="5292477"/>
            <a:ext cx="2778570" cy="1548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147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246863" y="403782"/>
            <a:ext cx="8752676" cy="690388"/>
          </a:xfrm>
        </p:spPr>
        <p:txBody>
          <a:bodyPr/>
          <a:lstStyle/>
          <a:p>
            <a:pPr eaLnBrk="1" hangingPunct="1"/>
            <a:r>
              <a:rPr lang="et-EE" altLang="et-EE" sz="3200" dirty="0" smtClean="0">
                <a:solidFill>
                  <a:srgbClr val="0070C0"/>
                </a:solidFill>
              </a:rPr>
              <a:t>Transport ja IKT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2800" dirty="0" smtClean="0"/>
              <a:t>rõhuasetused investeerimisel:</a:t>
            </a:r>
            <a:endParaRPr lang="et-EE" sz="3000" dirty="0" smtClean="0"/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531223" y="1695884"/>
            <a:ext cx="8044900" cy="380663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t-EE" sz="2800" dirty="0" smtClean="0"/>
              <a:t> ühistranspordi </a:t>
            </a:r>
            <a:r>
              <a:rPr lang="et-EE" sz="2800" dirty="0" smtClean="0"/>
              <a:t>kasutatavuse </a:t>
            </a:r>
            <a:r>
              <a:rPr lang="et-EE" sz="2800" dirty="0" smtClean="0"/>
              <a:t>suurendamine, ühistranspordi peatuste ühendamine</a:t>
            </a:r>
            <a:endParaRPr lang="et-EE" sz="2800" dirty="0" smtClean="0"/>
          </a:p>
          <a:p>
            <a:pPr eaLnBrk="1" hangingPunct="1">
              <a:buFontTx/>
              <a:buChar char="-"/>
            </a:pPr>
            <a:r>
              <a:rPr lang="et-EE" sz="2800" dirty="0" smtClean="0"/>
              <a:t> </a:t>
            </a:r>
            <a:r>
              <a:rPr lang="et-EE" sz="2800" dirty="0" smtClean="0"/>
              <a:t>e-teenuste </a:t>
            </a:r>
            <a:r>
              <a:rPr lang="et-EE" sz="2800" dirty="0" smtClean="0"/>
              <a:t>kasutusalade </a:t>
            </a:r>
            <a:r>
              <a:rPr lang="et-EE" sz="2800" dirty="0" err="1" smtClean="0"/>
              <a:t>laiendamisene</a:t>
            </a:r>
            <a:endParaRPr lang="et-EE" dirty="0" smtClean="0"/>
          </a:p>
          <a:p>
            <a:pPr lvl="1" eaLnBrk="1" hangingPunct="1"/>
            <a:endParaRPr lang="et-EE" sz="800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85518" y="6221406"/>
            <a:ext cx="495287" cy="430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0507" tIns="45254" rIns="90507" bIns="4525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C24458-96A6-4304-B93B-3289B0870774}" type="slidenum">
              <a:rPr lang="et-E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13" y="251917"/>
            <a:ext cx="7920000" cy="1080000"/>
          </a:xfrm>
        </p:spPr>
        <p:txBody>
          <a:bodyPr/>
          <a:lstStyle/>
          <a:p>
            <a:r>
              <a:rPr lang="et-EE" altLang="et-EE" sz="3200" dirty="0" smtClean="0">
                <a:solidFill>
                  <a:srgbClr val="0070C0"/>
                </a:solidFill>
              </a:rPr>
              <a:t>Kavandatavad regionaalarengu </a:t>
            </a:r>
            <a:r>
              <a:rPr lang="et-EE" altLang="et-EE" sz="3200" dirty="0" smtClean="0">
                <a:solidFill>
                  <a:srgbClr val="0070C0"/>
                </a:solidFill>
              </a:rPr>
              <a:t>meetmed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548061"/>
            <a:ext cx="7920000" cy="4513263"/>
          </a:xfrm>
        </p:spPr>
        <p:txBody>
          <a:bodyPr/>
          <a:lstStyle/>
          <a:p>
            <a:r>
              <a:rPr lang="et-EE" altLang="et-EE" sz="2400" b="1" dirty="0" smtClean="0">
                <a:latin typeface="Arial" charset="0"/>
                <a:cs typeface="Arial" charset="0"/>
              </a:rPr>
              <a:t>Piirkondade</a:t>
            </a:r>
            <a:r>
              <a:rPr lang="en-US" altLang="et-EE" sz="2400" b="1" dirty="0" smtClean="0">
                <a:latin typeface="Arial" charset="0"/>
                <a:cs typeface="Arial" charset="0"/>
              </a:rPr>
              <a:t> </a:t>
            </a:r>
            <a:r>
              <a:rPr lang="et-EE" altLang="et-EE" sz="2400" b="1" dirty="0" smtClean="0">
                <a:latin typeface="Arial" charset="0"/>
                <a:cs typeface="Arial" charset="0"/>
              </a:rPr>
              <a:t>konkurentsivõime tugevdamine</a:t>
            </a:r>
          </a:p>
          <a:p>
            <a:pPr lvl="1">
              <a:buFont typeface="Arial" pitchFamily="34" charset="0"/>
              <a:buChar char="•"/>
            </a:pPr>
            <a:r>
              <a:rPr lang="et-EE" altLang="et-EE" sz="2400" dirty="0" smtClean="0">
                <a:latin typeface="Arial" charset="0"/>
                <a:cs typeface="Arial" charset="0"/>
              </a:rPr>
              <a:t>Investeeringud</a:t>
            </a:r>
          </a:p>
          <a:p>
            <a:pPr lvl="1">
              <a:buFont typeface="Arial" pitchFamily="34" charset="0"/>
              <a:buChar char="•"/>
            </a:pPr>
            <a:r>
              <a:rPr lang="et-EE" altLang="et-EE" sz="2400" dirty="0" smtClean="0">
                <a:latin typeface="Arial" charset="0"/>
                <a:cs typeface="Arial" charset="0"/>
              </a:rPr>
              <a:t>Regionaalsed kompetentsikeskused </a:t>
            </a:r>
          </a:p>
          <a:p>
            <a:pPr lvl="1">
              <a:buFont typeface="Arial" pitchFamily="34" charset="0"/>
              <a:buChar char="•"/>
            </a:pPr>
            <a:r>
              <a:rPr lang="et-EE" altLang="et-EE" sz="2400" dirty="0" smtClean="0">
                <a:latin typeface="Arial" charset="0"/>
                <a:cs typeface="Arial" charset="0"/>
              </a:rPr>
              <a:t>Piirkondlikud algatused tööhõive ja ettevõtlikkuse suurendamiseks </a:t>
            </a:r>
          </a:p>
          <a:p>
            <a:endParaRPr lang="et-EE" altLang="et-EE" sz="2400" b="1" dirty="0" smtClean="0">
              <a:latin typeface="Arial" charset="0"/>
              <a:cs typeface="Arial" charset="0"/>
            </a:endParaRPr>
          </a:p>
          <a:p>
            <a:r>
              <a:rPr lang="et-EE" altLang="et-EE" sz="2400" b="1" dirty="0" smtClean="0">
                <a:latin typeface="Arial" charset="0"/>
                <a:cs typeface="Arial" charset="0"/>
              </a:rPr>
              <a:t>Suuremate linnapiirkondade jätkusuutlik areng</a:t>
            </a:r>
          </a:p>
          <a:p>
            <a:endParaRPr lang="et-EE" altLang="et-EE" sz="2400" b="1" dirty="0" smtClean="0">
              <a:latin typeface="Arial" charset="0"/>
              <a:cs typeface="Arial" charset="0"/>
            </a:endParaRPr>
          </a:p>
          <a:p>
            <a:r>
              <a:rPr lang="et-EE" altLang="et-EE" sz="2400" b="1" dirty="0" smtClean="0">
                <a:latin typeface="Arial" charset="0"/>
                <a:cs typeface="Arial" charset="0"/>
              </a:rPr>
              <a:t>Kohaliku ja regionaalse tasandi arendusvõimekus</a:t>
            </a:r>
          </a:p>
          <a:p>
            <a:endParaRPr lang="et-EE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251917"/>
            <a:ext cx="7920000" cy="1080000"/>
          </a:xfrm>
        </p:spPr>
        <p:txBody>
          <a:bodyPr/>
          <a:lstStyle/>
          <a:p>
            <a:r>
              <a:rPr lang="et-EE" altLang="et-EE" sz="2800" dirty="0" smtClean="0">
                <a:solidFill>
                  <a:srgbClr val="0070C0"/>
                </a:solidFill>
              </a:rPr>
              <a:t>Piirkondade</a:t>
            </a:r>
            <a:r>
              <a:rPr lang="en-US" altLang="et-EE" sz="2800" dirty="0" smtClean="0">
                <a:solidFill>
                  <a:srgbClr val="0070C0"/>
                </a:solidFill>
              </a:rPr>
              <a:t> </a:t>
            </a:r>
            <a:r>
              <a:rPr lang="et-EE" altLang="et-EE" sz="2800" dirty="0" smtClean="0">
                <a:solidFill>
                  <a:srgbClr val="0070C0"/>
                </a:solidFill>
              </a:rPr>
              <a:t>konkurentsivõime tugevdamise </a:t>
            </a:r>
            <a:r>
              <a:rPr lang="et-EE" altLang="et-EE" sz="2800" dirty="0" smtClean="0">
                <a:solidFill>
                  <a:srgbClr val="0070C0"/>
                </a:solidFill>
              </a:rPr>
              <a:t>investeeringud (1)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404045"/>
            <a:ext cx="8352928" cy="4297239"/>
          </a:xfrm>
        </p:spPr>
        <p:txBody>
          <a:bodyPr/>
          <a:lstStyle/>
          <a:p>
            <a:pPr>
              <a:defRPr/>
            </a:pPr>
            <a:r>
              <a:rPr lang="et-E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ETTEVÕTLUSKESKKOND</a:t>
            </a:r>
            <a:r>
              <a:rPr lang="et-E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Ettevõtluse jätkusuutlikkuse tagamiseks ning uute investeeringute juurdetoomiseks piirkonda toetatakse: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avaliku </a:t>
            </a:r>
            <a:r>
              <a:rPr lang="et-E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tugitaristu</a:t>
            </a: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kaasajastamist ja loomist tööstus- ja ettevõtlusalade juurde;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Inkubatsiooni- ja tootearendusvõimaluste väljaarendamist;</a:t>
            </a:r>
          </a:p>
          <a:p>
            <a:pPr>
              <a:defRPr/>
            </a:pPr>
            <a:r>
              <a:rPr lang="et-E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TURISM</a:t>
            </a:r>
            <a:r>
              <a:rPr lang="et-E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Piirkondades, kus töökohtade loomisel on tugevad eeldused turismisektoril toetatakse: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külastusobjektide kasutuse elavdamist ja mitmekesistamist, sh toodete ja teenuste väljaarendamist;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piirkondlike turismivõrgustike väljakujundamist</a:t>
            </a: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t-E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LINNARUUM. Stimuleerimaks erainvesteeringuid ning tagamaks kõrgema kvalifikatsiooniga elanikkonna lisandumise ja säilimise toetatakse toimepiirkonna keskustes: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investeeringuid avaliku linnaruumi kaasajastamiseks juhul, kui see loob konkreetses paigas eeldused investeeringuteks </a:t>
            </a:r>
            <a:r>
              <a:rPr lang="et-E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ettevõtlusse</a:t>
            </a:r>
            <a:endParaRPr lang="et-E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251917"/>
            <a:ext cx="7920000" cy="1080000"/>
          </a:xfrm>
        </p:spPr>
        <p:txBody>
          <a:bodyPr/>
          <a:lstStyle/>
          <a:p>
            <a:r>
              <a:rPr lang="et-EE" altLang="et-EE" sz="2800" dirty="0" smtClean="0">
                <a:solidFill>
                  <a:srgbClr val="0070C0"/>
                </a:solidFill>
              </a:rPr>
              <a:t>Piirkondade</a:t>
            </a:r>
            <a:r>
              <a:rPr lang="en-US" altLang="et-EE" sz="2800" dirty="0" smtClean="0">
                <a:solidFill>
                  <a:srgbClr val="0070C0"/>
                </a:solidFill>
              </a:rPr>
              <a:t> </a:t>
            </a:r>
            <a:r>
              <a:rPr lang="et-EE" altLang="et-EE" sz="2800" dirty="0" smtClean="0">
                <a:solidFill>
                  <a:srgbClr val="0070C0"/>
                </a:solidFill>
              </a:rPr>
              <a:t>konkurentsivõime tugevdamise </a:t>
            </a:r>
            <a:r>
              <a:rPr lang="et-EE" altLang="et-EE" sz="2800" dirty="0" smtClean="0">
                <a:solidFill>
                  <a:srgbClr val="0070C0"/>
                </a:solidFill>
              </a:rPr>
              <a:t>investeeringud (2)</a:t>
            </a:r>
            <a:endParaRPr lang="et-E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332037"/>
            <a:ext cx="8352928" cy="4369247"/>
          </a:xfrm>
        </p:spPr>
        <p:txBody>
          <a:bodyPr/>
          <a:lstStyle/>
          <a:p>
            <a:pPr>
              <a:defRPr/>
            </a:pPr>
            <a:r>
              <a:rPr lang="et-E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ÜHENDUSVÕIMALUSED</a:t>
            </a:r>
            <a:r>
              <a:rPr lang="et-E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Keskuste ja tagamaa vaheliste ühenduste tugevdamiseks toetatakse: </a:t>
            </a:r>
          </a:p>
          <a:p>
            <a:pPr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investeeringuid ühistransporti ja kergliiklusteedesse töökohtadele ja teenustele parema ligipääsu võimaldamiseks</a:t>
            </a: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t-E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t-E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Tegevuste 1-4 abikõlblik sihtpiirkond </a:t>
            </a: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väljaspool </a:t>
            </a:r>
            <a:r>
              <a:rPr lang="et-EE" sz="2000" dirty="0" smtClean="0"/>
              <a:t>Tallinna linnapiirkonda (Tallinna, Harku </a:t>
            </a:r>
            <a:r>
              <a:rPr lang="et-EE" sz="2000" dirty="0" smtClean="0"/>
              <a:t>vald, Jõelähtme vald, Kiili vald, Maardu linn, Rae vald, Saku vald, Saue linn, Saue vald ja Viimsi </a:t>
            </a:r>
            <a:r>
              <a:rPr lang="et-EE" sz="2000" dirty="0" smtClean="0"/>
              <a:t>vald)</a:t>
            </a:r>
          </a:p>
          <a:p>
            <a:pPr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Tegevuse 4 alt on </a:t>
            </a:r>
            <a:r>
              <a:rPr lang="et-E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erandiks</a:t>
            </a: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rahastatavad ühistranspordi projektid – kogu maakonna  (ühistranspordi piirkonna) piires</a:t>
            </a:r>
          </a:p>
          <a:p>
            <a:pPr>
              <a:defRPr/>
            </a:pPr>
            <a:r>
              <a:rPr lang="et-E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Tegevuste rahastamise aluseks on maakondlikud arengukavad ja tegevuskavad.</a:t>
            </a:r>
            <a:endParaRPr lang="et-E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t-E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251917"/>
            <a:ext cx="7920000" cy="1080000"/>
          </a:xfrm>
        </p:spPr>
        <p:txBody>
          <a:bodyPr/>
          <a:lstStyle/>
          <a:p>
            <a:r>
              <a:rPr lang="et-EE" altLang="et-EE" sz="3200" dirty="0" smtClean="0">
                <a:solidFill>
                  <a:srgbClr val="0070C0"/>
                </a:solidFill>
              </a:rPr>
              <a:t>Linnapiirkondade jätkusuutlik </a:t>
            </a:r>
            <a:r>
              <a:rPr lang="et-EE" altLang="et-EE" sz="3200" dirty="0" smtClean="0">
                <a:solidFill>
                  <a:srgbClr val="0070C0"/>
                </a:solidFill>
              </a:rPr>
              <a:t>areng (1)</a:t>
            </a:r>
            <a:r>
              <a:rPr lang="en-US" altLang="et-EE" sz="3200" dirty="0" smtClean="0">
                <a:solidFill>
                  <a:srgbClr val="0070C0"/>
                </a:solidFill>
              </a:rPr>
              <a:t> 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94" y="1044005"/>
            <a:ext cx="8496944" cy="4513263"/>
          </a:xfrm>
        </p:spPr>
        <p:txBody>
          <a:bodyPr/>
          <a:lstStyle/>
          <a:p>
            <a:pPr>
              <a:defRPr/>
            </a:pPr>
            <a:r>
              <a:rPr lang="et-E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Säästva </a:t>
            </a:r>
            <a:r>
              <a:rPr lang="et-E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linnalise liikuvuse ja sellega seotud avaliku linnaruumi arendamiseks toetatakse</a:t>
            </a:r>
            <a:r>
              <a:rPr lang="fi-FI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t-EE" sz="2300" dirty="0" smtClean="0"/>
              <a:t>jalgsi- ja jalgrattaga liikumise võimaluste parendamine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t-EE" sz="2300" dirty="0" smtClean="0"/>
              <a:t>säästva ühistranspordi süsteemi arendamine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t-EE" sz="2300" dirty="0" smtClean="0"/>
              <a:t>avalikku linnaruumi säästvate liikumisviiside toetamine, keskendudes liikuvuse sõlmaladele. </a:t>
            </a:r>
          </a:p>
          <a:p>
            <a:pPr>
              <a:defRPr/>
            </a:pPr>
            <a:r>
              <a:rPr lang="et-EE" sz="2300" dirty="0" smtClean="0"/>
              <a:t>2) L</a:t>
            </a:r>
            <a:r>
              <a:rPr lang="et-E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apsehoiukohtade </a:t>
            </a:r>
            <a:r>
              <a:rPr lang="et-EE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nappuse vähendamiseks toetatakse: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2300" dirty="0" smtClean="0"/>
              <a:t>lapsehoiu- ja alushariduse infrastruktuuri arendamine, sh uute hoonete ehitamine, olemasolevate hoonete laiendamine, olemasolevate hoonete kohandamine, moodullasteaiad.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t-EE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251917"/>
            <a:ext cx="7920000" cy="1080000"/>
          </a:xfrm>
        </p:spPr>
        <p:txBody>
          <a:bodyPr/>
          <a:lstStyle/>
          <a:p>
            <a:r>
              <a:rPr lang="et-EE" altLang="et-EE" sz="3200" dirty="0" smtClean="0">
                <a:solidFill>
                  <a:srgbClr val="0070C0"/>
                </a:solidFill>
              </a:rPr>
              <a:t>Linnapiirkondade jätkusuutlik </a:t>
            </a:r>
            <a:r>
              <a:rPr lang="et-EE" altLang="et-EE" sz="3200" dirty="0" smtClean="0">
                <a:solidFill>
                  <a:srgbClr val="0070C0"/>
                </a:solidFill>
              </a:rPr>
              <a:t>areng (2)</a:t>
            </a:r>
            <a:r>
              <a:rPr lang="en-US" altLang="et-EE" sz="3200" dirty="0" smtClean="0">
                <a:solidFill>
                  <a:srgbClr val="0070C0"/>
                </a:solidFill>
              </a:rPr>
              <a:t> 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94" y="1332037"/>
            <a:ext cx="8496944" cy="4513263"/>
          </a:xfrm>
        </p:spPr>
        <p:txBody>
          <a:bodyPr/>
          <a:lstStyle/>
          <a:p>
            <a:pPr>
              <a:defRPr/>
            </a:pPr>
            <a:r>
              <a:rPr lang="et-E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Toetatakse Tallinna, Tartu ja Pärnu linnapiirkondi.</a:t>
            </a:r>
          </a:p>
          <a:p>
            <a:pPr>
              <a:defRPr/>
            </a:pPr>
            <a:endParaRPr lang="et-EE" sz="2400" dirty="0" smtClean="0"/>
          </a:p>
          <a:p>
            <a:pPr>
              <a:defRPr/>
            </a:pPr>
            <a:r>
              <a:rPr lang="et-EE" sz="2400" dirty="0" smtClean="0"/>
              <a:t>Tallinna linnapiirkond: Tallinna</a:t>
            </a:r>
            <a:r>
              <a:rPr lang="et-EE" sz="2400" dirty="0" smtClean="0"/>
              <a:t>, Harku vald, Jõelähtme vald, Kiili vald, Maardu linn, Rae vald, Saku vald, Saue linn, Saue vald ja Viimsi </a:t>
            </a:r>
            <a:r>
              <a:rPr lang="et-EE" sz="2400" dirty="0" smtClean="0"/>
              <a:t>vald.</a:t>
            </a:r>
          </a:p>
          <a:p>
            <a:pPr>
              <a:defRPr/>
            </a:pPr>
            <a:endParaRPr lang="et-E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t-E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Investeeringute aluseks on linnapiirkondade jätkusuutliku arengu strateegiad</a:t>
            </a:r>
            <a:endParaRPr lang="et-EE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t-EE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9" y="251917"/>
            <a:ext cx="7920000" cy="1080000"/>
          </a:xfrm>
        </p:spPr>
        <p:txBody>
          <a:bodyPr/>
          <a:lstStyle/>
          <a:p>
            <a:r>
              <a:rPr lang="et-EE" altLang="et-EE" sz="3200" dirty="0" smtClean="0">
                <a:solidFill>
                  <a:srgbClr val="0070C0"/>
                </a:solidFill>
              </a:rPr>
              <a:t>Kohalik ja regionaalne arendusvõimekus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9" y="1260029"/>
            <a:ext cx="7920000" cy="4513263"/>
          </a:xfrm>
        </p:spPr>
        <p:txBody>
          <a:bodyPr/>
          <a:lstStyle/>
          <a:p>
            <a:pPr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Selleks, et edendada piirkondade arengut ning pakkuda kohaliku tasandi teenuseid säästlikumalt ja kvaliteetsemalt toetatakse:</a:t>
            </a:r>
          </a:p>
          <a:p>
            <a:pPr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Keskseid koolitus- ja nõustamisprogramme</a:t>
            </a:r>
          </a:p>
          <a:p>
            <a:pPr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 Avatud taotlusvoore uuringuteks ja analüüsideks</a:t>
            </a:r>
          </a:p>
          <a:p>
            <a:pPr>
              <a:defRPr/>
            </a:pPr>
            <a:endParaRPr lang="et-E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Valdkonnad: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Piirkondade arengu kavandamine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Avalike teenuste osutamise korraldamine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Omavalitsuste vabatahtlik ühinemine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t-E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89043" y="259688"/>
            <a:ext cx="8291761" cy="775894"/>
          </a:xfrm>
        </p:spPr>
        <p:txBody>
          <a:bodyPr/>
          <a:lstStyle/>
          <a:p>
            <a:pPr eaLnBrk="1" hangingPunct="1"/>
            <a:r>
              <a:rPr lang="et-EE" sz="3200" dirty="0" smtClean="0"/>
              <a:t>Meetmete ettevalmistuse hetkeseis	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389043" y="1193927"/>
            <a:ext cx="8221453" cy="4916637"/>
          </a:xfrm>
        </p:spPr>
        <p:txBody>
          <a:bodyPr/>
          <a:lstStyle/>
          <a:p>
            <a:pPr eaLnBrk="1" hangingPunct="1"/>
            <a:r>
              <a:rPr lang="et-EE" sz="2600" dirty="0" smtClean="0">
                <a:hlinkClick r:id="rId3"/>
              </a:rPr>
              <a:t>- </a:t>
            </a:r>
            <a:r>
              <a:rPr lang="et-EE" sz="2800" dirty="0" smtClean="0">
                <a:hlinkClick r:id="rId3"/>
              </a:rPr>
              <a:t>Jõustunud</a:t>
            </a:r>
            <a:r>
              <a:rPr lang="et-EE" sz="2800" dirty="0" smtClean="0"/>
              <a:t> on 25 toetuse andmise tingimustega õigusakti, ettevalmistuste lõppjärgus ca 10 õigusakti, töös ca 50 õigusakti</a:t>
            </a:r>
          </a:p>
          <a:p>
            <a:pPr eaLnBrk="1" hangingPunct="1">
              <a:buFontTx/>
              <a:buChar char="-"/>
            </a:pPr>
            <a:r>
              <a:rPr lang="et-EE" sz="2800" dirty="0" smtClean="0">
                <a:hlinkClick r:id="rId4"/>
              </a:rPr>
              <a:t>Avatud taotlusvoorusid</a:t>
            </a:r>
            <a:r>
              <a:rPr lang="et-EE" sz="2800" dirty="0" smtClean="0"/>
              <a:t> on hetkel avatud </a:t>
            </a:r>
            <a:r>
              <a:rPr lang="et-EE" sz="2800" dirty="0" smtClean="0"/>
              <a:t>3 </a:t>
            </a:r>
            <a:r>
              <a:rPr lang="et-EE" sz="2800" dirty="0" smtClean="0"/>
              <a:t>(</a:t>
            </a:r>
            <a:r>
              <a:rPr lang="et-EE" sz="2800" dirty="0" smtClean="0"/>
              <a:t>loomemajandus, starditoetus </a:t>
            </a:r>
            <a:r>
              <a:rPr lang="et-EE" sz="2800" dirty="0" smtClean="0"/>
              <a:t>ja looduskaitse)</a:t>
            </a:r>
          </a:p>
          <a:p>
            <a:pPr eaLnBrk="1" hangingPunct="1">
              <a:buFontTx/>
              <a:buChar char="-"/>
            </a:pPr>
            <a:r>
              <a:rPr lang="et-EE" sz="2800" dirty="0" smtClean="0"/>
              <a:t> Eurotoetuse </a:t>
            </a:r>
            <a:r>
              <a:rPr lang="et-EE" sz="2800" dirty="0" smtClean="0">
                <a:hlinkClick r:id="rId5"/>
              </a:rPr>
              <a:t>veebirakendus</a:t>
            </a:r>
            <a:r>
              <a:rPr lang="et-EE" sz="2800" dirty="0" smtClean="0"/>
              <a:t> ja mobiilirakendus</a:t>
            </a:r>
          </a:p>
          <a:p>
            <a:pPr eaLnBrk="1" hangingPunct="1"/>
            <a:endParaRPr lang="et-EE" sz="2600" dirty="0" smtClean="0"/>
          </a:p>
          <a:p>
            <a:pPr eaLnBrk="1" hangingPunct="1">
              <a:buFont typeface="Arial" charset="0"/>
              <a:buNone/>
            </a:pPr>
            <a:endParaRPr lang="et-EE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531223" y="3850970"/>
            <a:ext cx="8291762" cy="775894"/>
          </a:xfrm>
        </p:spPr>
        <p:txBody>
          <a:bodyPr/>
          <a:lstStyle/>
          <a:p>
            <a:pPr eaLnBrk="1" hangingPunct="1"/>
            <a:r>
              <a:rPr lang="et-EE" dirty="0" smtClean="0"/>
              <a:t>Tänan kaasa mõtlemast!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sz="2800" dirty="0" smtClean="0">
                <a:solidFill>
                  <a:schemeClr val="tx1"/>
                </a:solidFill>
              </a:rPr>
              <a:t>Info: </a:t>
            </a:r>
            <a:r>
              <a:rPr lang="et-EE" sz="2800" dirty="0" err="1" smtClean="0">
                <a:solidFill>
                  <a:schemeClr val="tx1"/>
                </a:solidFill>
                <a:hlinkClick r:id="rId2"/>
              </a:rPr>
              <a:t>www.struktuurifondid.ee</a:t>
            </a:r>
            <a:r>
              <a:rPr lang="et-EE" sz="2800" dirty="0" smtClean="0">
                <a:solidFill>
                  <a:schemeClr val="tx1"/>
                </a:solidFill>
              </a:rPr>
              <a:t>  </a:t>
            </a:r>
            <a:br>
              <a:rPr lang="et-EE" sz="2800" dirty="0" smtClean="0">
                <a:solidFill>
                  <a:schemeClr val="tx1"/>
                </a:solidFill>
              </a:rPr>
            </a:br>
            <a:r>
              <a:rPr lang="et-EE" sz="2800" dirty="0" smtClean="0">
                <a:solidFill>
                  <a:schemeClr val="tx1"/>
                </a:solidFill>
              </a:rPr>
              <a:t>Kontakt: </a:t>
            </a:r>
            <a:r>
              <a:rPr lang="et-EE" sz="2800" dirty="0" err="1" smtClean="0">
                <a:solidFill>
                  <a:schemeClr val="tx1"/>
                </a:solidFill>
                <a:hlinkClick r:id="rId3"/>
              </a:rPr>
              <a:t>kadri.tali@fin.ee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9043" y="273939"/>
            <a:ext cx="8291761" cy="775894"/>
          </a:xfrm>
        </p:spPr>
        <p:txBody>
          <a:bodyPr/>
          <a:lstStyle/>
          <a:p>
            <a:r>
              <a:rPr lang="et-EE" sz="3200" dirty="0" smtClean="0"/>
              <a:t>Euroopa Struktuuri- ja Investeerimisfondide toetus Eestile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672769" y="1265529"/>
          <a:ext cx="7937482" cy="517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95313" y="251917"/>
            <a:ext cx="8291761" cy="775894"/>
          </a:xfrm>
        </p:spPr>
        <p:txBody>
          <a:bodyPr/>
          <a:lstStyle/>
          <a:p>
            <a:pPr eaLnBrk="1" hangingPunct="1"/>
            <a:r>
              <a:rPr lang="et-EE" sz="3200" dirty="0" smtClean="0"/>
              <a:t>Euroraha investeerimise lähtekohad – </a:t>
            </a:r>
            <a:br>
              <a:rPr lang="et-EE" sz="3200" dirty="0" smtClean="0"/>
            </a:br>
            <a:r>
              <a:rPr lang="et-EE" sz="3200" dirty="0" smtClean="0"/>
              <a:t>projektide valikukriteeriumid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2988221"/>
            <a:ext cx="8291762" cy="4916637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t-EE" sz="2800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297" y="1260029"/>
          <a:ext cx="8496944" cy="5157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3384376"/>
              </a:tblGrid>
              <a:tr h="648072">
                <a:tc>
                  <a:txBody>
                    <a:bodyPr/>
                    <a:lstStyle/>
                    <a:p>
                      <a:r>
                        <a:rPr lang="et-EE" sz="2300" dirty="0" smtClean="0"/>
                        <a:t>Üldised</a:t>
                      </a:r>
                      <a:r>
                        <a:rPr lang="et-EE" sz="2300" baseline="0" dirty="0" smtClean="0"/>
                        <a:t> põhimõtted</a:t>
                      </a:r>
                      <a:endParaRPr lang="et-EE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300" dirty="0" smtClean="0"/>
                        <a:t>Projektide valikukriteeriumid</a:t>
                      </a:r>
                      <a:endParaRPr lang="et-EE" sz="2300" dirty="0"/>
                    </a:p>
                  </a:txBody>
                  <a:tcPr/>
                </a:tc>
              </a:tr>
              <a:tr h="888346">
                <a:tc>
                  <a:txBody>
                    <a:bodyPr/>
                    <a:lstStyle/>
                    <a:p>
                      <a:r>
                        <a:rPr lang="et-EE" sz="2300" dirty="0" smtClean="0"/>
                        <a:t>1. Euroraha peab andma arengutõuke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Projekti mõju meetme eesmärkide saavutamisele </a:t>
                      </a:r>
                    </a:p>
                  </a:txBody>
                  <a:tcPr anchor="ctr"/>
                </a:tc>
              </a:tr>
              <a:tr h="888346">
                <a:tc>
                  <a:txBody>
                    <a:bodyPr/>
                    <a:lstStyle/>
                    <a:p>
                      <a:r>
                        <a:rPr lang="et-EE" sz="2300" dirty="0" smtClean="0"/>
                        <a:t>2. Tulemustele</a:t>
                      </a:r>
                      <a:r>
                        <a:rPr lang="et-EE" sz="2300" baseline="0" dirty="0" smtClean="0"/>
                        <a:t> orienteeritus</a:t>
                      </a:r>
                      <a:endParaRPr lang="et-EE" sz="2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t-EE" sz="2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9714">
                <a:tc>
                  <a:txBody>
                    <a:bodyPr/>
                    <a:lstStyle/>
                    <a:p>
                      <a:r>
                        <a:rPr lang="et-EE" sz="2300" dirty="0" smtClean="0"/>
                        <a:t>3. Lähtutakse</a:t>
                      </a:r>
                      <a:r>
                        <a:rPr lang="et-EE" sz="2300" baseline="0" dirty="0" smtClean="0"/>
                        <a:t> arenguvajadustest</a:t>
                      </a:r>
                      <a:endParaRPr lang="et-EE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Projekti põhjendatus</a:t>
                      </a:r>
                    </a:p>
                  </a:txBody>
                  <a:tcPr/>
                </a:tc>
              </a:tr>
              <a:tr h="809938">
                <a:tc rowSpan="2">
                  <a:txBody>
                    <a:bodyPr/>
                    <a:lstStyle/>
                    <a:p>
                      <a:pPr eaLnBrk="1" hangingPunct="1"/>
                      <a:r>
                        <a:rPr lang="et-EE" sz="2300" dirty="0" smtClean="0"/>
                        <a:t>4. Investeeringute jätkusuutlikkus ja täiendava koormuse tekkimise vältimine eelarvetele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Projekti kuluefektiivsus</a:t>
                      </a:r>
                    </a:p>
                  </a:txBody>
                  <a:tcPr/>
                </a:tc>
              </a:tr>
              <a:tr h="1269065">
                <a:tc vMerge="1">
                  <a:txBody>
                    <a:bodyPr/>
                    <a:lstStyle/>
                    <a:p>
                      <a:endParaRPr lang="et-E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Toetuse taotleja/saaja (ja partnerite) suutlikkus projekti ellu viia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9043" y="1"/>
            <a:ext cx="8291761" cy="775894"/>
          </a:xfrm>
        </p:spPr>
        <p:txBody>
          <a:bodyPr/>
          <a:lstStyle/>
          <a:p>
            <a:r>
              <a:rPr lang="et-EE" sz="3200" dirty="0" smtClean="0"/>
              <a:t>Euroraha kasutamise fookus viiel eesmärgil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47546" y="690932"/>
          <a:ext cx="8575316" cy="6149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6554" y="188432"/>
            <a:ext cx="8433942" cy="717306"/>
          </a:xfrm>
        </p:spPr>
        <p:txBody>
          <a:bodyPr/>
          <a:lstStyle/>
          <a:p>
            <a:r>
              <a:rPr lang="et-EE" sz="3200" dirty="0" smtClean="0"/>
              <a:t>Struktuurivahendite rõhuasetused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9287" y="978231"/>
          <a:ext cx="8433819" cy="560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9043" y="273939"/>
            <a:ext cx="8291761" cy="560544"/>
          </a:xfrm>
        </p:spPr>
        <p:txBody>
          <a:bodyPr/>
          <a:lstStyle/>
          <a:p>
            <a:r>
              <a:rPr lang="et-EE" dirty="0" smtClean="0"/>
              <a:t>Struktuurivahendite jaotus, </a:t>
            </a:r>
            <a:r>
              <a:rPr lang="et-EE" sz="2800" dirty="0" smtClean="0"/>
              <a:t>mln €</a:t>
            </a:r>
            <a:endParaRPr lang="et-EE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76676" y="978231"/>
          <a:ext cx="8646186" cy="52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246863" y="188432"/>
            <a:ext cx="8752676" cy="690388"/>
          </a:xfrm>
        </p:spPr>
        <p:txBody>
          <a:bodyPr/>
          <a:lstStyle/>
          <a:p>
            <a:pPr eaLnBrk="1" hangingPunct="1"/>
            <a:r>
              <a:rPr lang="et-EE" altLang="et-EE" sz="3200" dirty="0" smtClean="0">
                <a:solidFill>
                  <a:srgbClr val="0070C0"/>
                </a:solidFill>
              </a:rPr>
              <a:t>Haridus, hõive ja sotsiaalne turvalisus</a:t>
            </a:r>
            <a:r>
              <a:rPr lang="et-EE" sz="2800" dirty="0" smtClean="0"/>
              <a:t/>
            </a:r>
            <a:br>
              <a:rPr lang="et-EE" sz="2800" dirty="0" smtClean="0"/>
            </a:br>
            <a:r>
              <a:rPr lang="et-EE" sz="2400" dirty="0" smtClean="0"/>
              <a:t>rõhuasetused investeerimisel: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389043" y="1553373"/>
            <a:ext cx="8398006" cy="4668034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t-EE" sz="2800" dirty="0" smtClean="0"/>
              <a:t> üldhariduse </a:t>
            </a:r>
            <a:r>
              <a:rPr lang="et-EE" sz="2800" dirty="0" smtClean="0"/>
              <a:t>koolivõrgu </a:t>
            </a:r>
            <a:r>
              <a:rPr lang="et-EE" sz="2800" dirty="0" smtClean="0"/>
              <a:t>korrastamine</a:t>
            </a:r>
          </a:p>
          <a:p>
            <a:pPr lvl="1" hangingPunct="1">
              <a:buFontTx/>
              <a:buChar char="-"/>
            </a:pPr>
            <a:r>
              <a:rPr lang="et-EE" dirty="0" smtClean="0"/>
              <a:t> </a:t>
            </a:r>
            <a:r>
              <a:rPr lang="et-EE" dirty="0" smtClean="0"/>
              <a:t>lastehoiu </a:t>
            </a:r>
            <a:r>
              <a:rPr lang="et-EE" dirty="0" smtClean="0"/>
              <a:t>teenuse kvaliteedi ja kättesaadavuse parandamine</a:t>
            </a:r>
          </a:p>
          <a:p>
            <a:pPr lvl="1" eaLnBrk="1" hangingPunct="1">
              <a:buFontTx/>
              <a:buChar char="-"/>
            </a:pPr>
            <a:r>
              <a:rPr lang="et-EE" dirty="0" smtClean="0"/>
              <a:t> hoolekandeteenuste kättesaadavuse parandamine</a:t>
            </a:r>
          </a:p>
          <a:p>
            <a:pPr lvl="1" eaLnBrk="1" hangingPunct="1">
              <a:buFontTx/>
              <a:buChar char="-"/>
            </a:pPr>
            <a:r>
              <a:rPr lang="et-EE" dirty="0" smtClean="0"/>
              <a:t> esmatasandi tervisekeskuste loomine ja kaasajastamine</a:t>
            </a:r>
            <a:endParaRPr lang="et-EE" dirty="0" smtClean="0"/>
          </a:p>
          <a:p>
            <a:pPr lvl="1" eaLnBrk="1" hangingPunct="1">
              <a:buFontTx/>
              <a:buChar char="-"/>
            </a:pPr>
            <a:endParaRPr lang="et-EE" dirty="0" smtClean="0"/>
          </a:p>
          <a:p>
            <a:pPr eaLnBrk="1" hangingPunct="1">
              <a:buFont typeface="Arial" charset="0"/>
              <a:buNone/>
            </a:pPr>
            <a:endParaRPr lang="et-EE" sz="1200" b="1" dirty="0" smtClean="0">
              <a:solidFill>
                <a:srgbClr val="1C9AD7"/>
              </a:solidFill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85518" y="6221406"/>
            <a:ext cx="495287" cy="430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0507" tIns="45254" rIns="90507" bIns="4525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A2A3C8-B232-43D5-BD8A-1EA9328B01BC}" type="slidenum">
              <a:rPr lang="et-E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246863" y="259687"/>
            <a:ext cx="8752676" cy="690388"/>
          </a:xfrm>
        </p:spPr>
        <p:txBody>
          <a:bodyPr/>
          <a:lstStyle/>
          <a:p>
            <a:pPr eaLnBrk="1" hangingPunct="1"/>
            <a:r>
              <a:rPr lang="et-EE" altLang="et-EE" sz="3200" dirty="0" smtClean="0">
                <a:solidFill>
                  <a:srgbClr val="0070C0"/>
                </a:solidFill>
              </a:rPr>
              <a:t>TAI ja ettevõtlus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2800" dirty="0" smtClean="0"/>
              <a:t>rõhuasetused </a:t>
            </a:r>
            <a:r>
              <a:rPr lang="et-EE" sz="2800" dirty="0" smtClean="0"/>
              <a:t>investeerimisel: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0915" y="1480534"/>
            <a:ext cx="8291761" cy="564661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t-EE" sz="2900" dirty="0" smtClean="0"/>
              <a:t>- nutikas spetsialiseerumine ja kasvualade arendamine</a:t>
            </a:r>
          </a:p>
          <a:p>
            <a:pPr marL="339402" lvl="1" indent="-339402" hangingPunct="1">
              <a:defRPr/>
            </a:pPr>
            <a:r>
              <a:rPr lang="et-EE" sz="2900" dirty="0" smtClean="0"/>
              <a:t>- kõrghariduse ja teaduskorralduse reform</a:t>
            </a:r>
          </a:p>
          <a:p>
            <a:pPr marL="339402" lvl="1" indent="-339402" hangingPunct="1">
              <a:defRPr/>
            </a:pPr>
            <a:r>
              <a:rPr lang="et-EE" sz="2900" dirty="0" smtClean="0"/>
              <a:t>- rätseplahendused ehk ettevõtja arendusmeede</a:t>
            </a:r>
          </a:p>
          <a:p>
            <a:pPr marL="339402" lvl="1" indent="-339402" hangingPunct="1">
              <a:defRPr/>
            </a:pPr>
            <a:r>
              <a:rPr lang="et-EE" sz="2900" dirty="0" smtClean="0"/>
              <a:t>- tööhõive ja ettevõtlusaktiivsuse suurendamine väljaspool Tallinna ja Tartu linnapiirkondi</a:t>
            </a:r>
          </a:p>
          <a:p>
            <a:pPr eaLnBrk="1" hangingPunct="1">
              <a:buFont typeface="Arial" charset="0"/>
              <a:buNone/>
              <a:defRPr/>
            </a:pPr>
            <a:endParaRPr lang="et-EE" sz="2600" dirty="0" smtClean="0"/>
          </a:p>
          <a:p>
            <a:pPr eaLnBrk="1" hangingPunct="1">
              <a:defRPr/>
            </a:pPr>
            <a:endParaRPr lang="et-EE" sz="2600" b="1" dirty="0" smtClean="0">
              <a:solidFill>
                <a:srgbClr val="1C9AD7"/>
              </a:solidFill>
            </a:endParaRPr>
          </a:p>
          <a:p>
            <a:pPr lvl="1" eaLnBrk="1" hangingPunct="1">
              <a:defRPr/>
            </a:pPr>
            <a:endParaRPr lang="et-EE" sz="800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85518" y="6221406"/>
            <a:ext cx="495287" cy="430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0507" tIns="45254" rIns="90507" bIns="4525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810070-6F90-4BB1-86AA-26BE162FEBBE}" type="slidenum">
              <a:rPr lang="et-E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9043" y="273939"/>
            <a:ext cx="8291761" cy="775894"/>
          </a:xfrm>
        </p:spPr>
        <p:txBody>
          <a:bodyPr/>
          <a:lstStyle/>
          <a:p>
            <a:pPr eaLnBrk="1" hangingPunct="1"/>
            <a:r>
              <a:rPr lang="et-EE" altLang="et-EE" sz="3200" dirty="0" smtClean="0">
                <a:solidFill>
                  <a:srgbClr val="0070C0"/>
                </a:solidFill>
              </a:rPr>
              <a:t>Ressursitõhusus ja looduslik mitmekesisus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2800" dirty="0" smtClean="0"/>
              <a:t>rõhuasetused investeerimisel:</a:t>
            </a:r>
            <a:endParaRPr lang="et-EE" sz="32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9043" y="1764085"/>
            <a:ext cx="8291761" cy="4346480"/>
          </a:xfrm>
        </p:spPr>
        <p:txBody>
          <a:bodyPr/>
          <a:lstStyle/>
          <a:p>
            <a:pPr eaLnBrk="1" hangingPunct="1"/>
            <a:r>
              <a:rPr lang="et-EE" sz="2800" dirty="0" smtClean="0"/>
              <a:t>- </a:t>
            </a:r>
            <a:r>
              <a:rPr lang="et-EE" sz="2800" dirty="0" err="1" smtClean="0"/>
              <a:t>veemajandustaristu</a:t>
            </a:r>
            <a:r>
              <a:rPr lang="et-EE" sz="2800" dirty="0" smtClean="0"/>
              <a:t> kaasajastamine</a:t>
            </a:r>
          </a:p>
          <a:p>
            <a:pPr eaLnBrk="1" hangingPunct="1">
              <a:buFontTx/>
              <a:buChar char="-"/>
            </a:pPr>
            <a:r>
              <a:rPr lang="et-EE" sz="2800" dirty="0" smtClean="0"/>
              <a:t> kaugküttesektori </a:t>
            </a:r>
            <a:r>
              <a:rPr lang="et-EE" sz="2800" dirty="0" smtClean="0"/>
              <a:t>tõhusamaks </a:t>
            </a:r>
            <a:r>
              <a:rPr lang="et-EE" sz="2800" dirty="0" smtClean="0"/>
              <a:t>muutmine</a:t>
            </a:r>
          </a:p>
          <a:p>
            <a:pPr eaLnBrk="1" hangingPunct="1">
              <a:buFontTx/>
              <a:buChar char="-"/>
            </a:pPr>
            <a:r>
              <a:rPr lang="et-EE" sz="2800" dirty="0" smtClean="0"/>
              <a:t> </a:t>
            </a:r>
            <a:r>
              <a:rPr lang="et-EE" sz="2800" dirty="0" smtClean="0"/>
              <a:t>alternatiivkütuste kasutuselevõtu </a:t>
            </a:r>
            <a:r>
              <a:rPr lang="et-EE" sz="2800" dirty="0" smtClean="0"/>
              <a:t>edendamine</a:t>
            </a:r>
          </a:p>
          <a:p>
            <a:pPr eaLnBrk="1" hangingPunct="1">
              <a:buFontTx/>
              <a:buChar char="-"/>
            </a:pPr>
            <a:r>
              <a:rPr lang="et-EE" sz="2800" dirty="0" smtClean="0"/>
              <a:t> tänavavalgustuse </a:t>
            </a:r>
            <a:r>
              <a:rPr lang="et-EE" sz="2800" dirty="0" smtClean="0"/>
              <a:t>energiatõhusamaks </a:t>
            </a:r>
            <a:r>
              <a:rPr lang="et-EE" sz="2800" dirty="0" smtClean="0"/>
              <a:t>muutmine</a:t>
            </a:r>
          </a:p>
          <a:p>
            <a:pPr eaLnBrk="1" hangingPunct="1">
              <a:buFontTx/>
              <a:buChar char="-"/>
            </a:pPr>
            <a:r>
              <a:rPr lang="et-EE" sz="2800" dirty="0" smtClean="0"/>
              <a:t> </a:t>
            </a:r>
            <a:r>
              <a:rPr lang="et-EE" sz="2800" dirty="0" smtClean="0"/>
              <a:t>investeeringud </a:t>
            </a:r>
            <a:r>
              <a:rPr lang="et-EE" sz="2800" dirty="0" smtClean="0"/>
              <a:t>korterelamute energiatõhususse</a:t>
            </a:r>
          </a:p>
          <a:p>
            <a:pPr eaLnBrk="1" hangingPunct="1">
              <a:buFontTx/>
              <a:buChar char="-"/>
            </a:pPr>
            <a:endParaRPr lang="et-E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Custom</PresentationFormat>
  <Paragraphs>133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Perioodi 2014-2020 struktuurivahendite kasutamise võimalused kohalikele omavalitsustele</vt:lpstr>
      <vt:lpstr>Euroopa Struktuuri- ja Investeerimisfondide toetus Eestile</vt:lpstr>
      <vt:lpstr>Euroraha investeerimise lähtekohad –  projektide valikukriteeriumid</vt:lpstr>
      <vt:lpstr>Euroraha kasutamise fookus viiel eesmärgil</vt:lpstr>
      <vt:lpstr>Struktuurivahendite rõhuasetused</vt:lpstr>
      <vt:lpstr>Struktuurivahendite jaotus, mln €</vt:lpstr>
      <vt:lpstr>Haridus, hõive ja sotsiaalne turvalisus rõhuasetused investeerimisel:</vt:lpstr>
      <vt:lpstr>TAI ja ettevõtlus rõhuasetused investeerimisel:</vt:lpstr>
      <vt:lpstr>Ressursitõhusus ja looduslik mitmekesisus rõhuasetused investeerimisel:</vt:lpstr>
      <vt:lpstr>Transport ja IKT rõhuasetused investeerimisel:</vt:lpstr>
      <vt:lpstr>Kavandatavad regionaalarengu meetmed</vt:lpstr>
      <vt:lpstr>Piirkondade konkurentsivõime tugevdamise investeeringud (1)</vt:lpstr>
      <vt:lpstr>Piirkondade konkurentsivõime tugevdamise investeeringud (2)</vt:lpstr>
      <vt:lpstr>Linnapiirkondade jätkusuutlik areng (1) </vt:lpstr>
      <vt:lpstr>Linnapiirkondade jätkusuutlik areng (2) </vt:lpstr>
      <vt:lpstr>Kohalik ja regionaalne arendusvõimekus</vt:lpstr>
      <vt:lpstr>Meetmete ettevalmistuse hetkeseis </vt:lpstr>
      <vt:lpstr>Tänan kaasa mõtlemast!  Info: www.struktuurifondid.ee   Kontakt: kadri.tali@fin.ee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2015-03-18T06:15:36Z</dcterms:modified>
</cp:coreProperties>
</file>